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314" r:id="rId4"/>
    <p:sldId id="315" r:id="rId5"/>
    <p:sldId id="333" r:id="rId6"/>
    <p:sldId id="332" r:id="rId7"/>
    <p:sldId id="331" r:id="rId8"/>
    <p:sldId id="259" r:id="rId9"/>
    <p:sldId id="260" r:id="rId10"/>
    <p:sldId id="261" r:id="rId11"/>
    <p:sldId id="262" r:id="rId12"/>
    <p:sldId id="263" r:id="rId13"/>
    <p:sldId id="257" r:id="rId14"/>
    <p:sldId id="337" r:id="rId15"/>
    <p:sldId id="334" r:id="rId16"/>
    <p:sldId id="258" r:id="rId17"/>
    <p:sldId id="265" r:id="rId18"/>
    <p:sldId id="274" r:id="rId19"/>
    <p:sldId id="335" r:id="rId20"/>
    <p:sldId id="269" r:id="rId21"/>
    <p:sldId id="270" r:id="rId22"/>
    <p:sldId id="277" r:id="rId23"/>
    <p:sldId id="336" r:id="rId24"/>
    <p:sldId id="271" r:id="rId25"/>
    <p:sldId id="276" r:id="rId26"/>
    <p:sldId id="275" r:id="rId27"/>
    <p:sldId id="284" r:id="rId28"/>
    <p:sldId id="340" r:id="rId29"/>
    <p:sldId id="341" r:id="rId30"/>
    <p:sldId id="342" r:id="rId31"/>
    <p:sldId id="343" r:id="rId32"/>
    <p:sldId id="344" r:id="rId33"/>
    <p:sldId id="268" r:id="rId34"/>
  </p:sldIdLst>
  <p:sldSz cx="18288000" cy="10287000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Bebas Neue Bold" panose="020B0604020202020204" charset="0"/>
      <p:regular r:id="rId36"/>
    </p:embeddedFont>
    <p:embeddedFont>
      <p:font typeface="Brittany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ira Code" panose="020B0809050000020004" pitchFamily="49" charset="0"/>
      <p:regular r:id="rId42"/>
      <p:bold r:id="rId43"/>
    </p:embeddedFont>
    <p:embeddedFont>
      <p:font typeface="Garet Bold" panose="020B0604020202020204" charset="0"/>
      <p:regular r:id="rId44"/>
    </p:embeddedFont>
    <p:embeddedFont>
      <p:font typeface="Glacial Indifference" pitchFamily="50" charset="0"/>
      <p:regular r:id="rId45"/>
      <p:bold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Montserrat Bold" panose="00000800000000000000" charset="0"/>
      <p:regular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  <p:embeddedFont>
      <p:font typeface="Poppins Bold" panose="00000800000000000000" pitchFamily="2" charset="0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3E4"/>
    <a:srgbClr val="B91646"/>
    <a:srgbClr val="1056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6932" y="7681132"/>
            <a:ext cx="5012346" cy="781940"/>
            <a:chOff x="0" y="0"/>
            <a:chExt cx="6609980" cy="103117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169118" y="946326"/>
            <a:ext cx="1090182" cy="277427"/>
            <a:chOff x="0" y="0"/>
            <a:chExt cx="1453576" cy="369903"/>
          </a:xfrm>
        </p:grpSpPr>
        <p:grpSp>
          <p:nvGrpSpPr>
            <p:cNvPr id="6" name="Group 6"/>
            <p:cNvGrpSpPr/>
            <p:nvPr/>
          </p:nvGrpSpPr>
          <p:grpSpPr>
            <a:xfrm>
              <a:off x="1083673" y="0"/>
              <a:ext cx="369903" cy="36990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541837" y="0"/>
              <a:ext cx="369903" cy="36990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369903" cy="36990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9921161" y="7804966"/>
            <a:ext cx="4582676" cy="52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Rafa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724357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77332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57061" y="3720392"/>
            <a:ext cx="8752774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 dirty="0" err="1">
                <a:solidFill>
                  <a:srgbClr val="000000"/>
                </a:solidFill>
                <a:latin typeface="Bebas Neue Bold"/>
              </a:rPr>
              <a:t>ORIENTAda</a:t>
            </a:r>
            <a:endParaRPr lang="en-US" sz="14522" dirty="0">
              <a:solidFill>
                <a:srgbClr val="000000"/>
              </a:solidFill>
              <a:latin typeface="Bebas Neu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67613" y="5227495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OBJETOS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00904" y="4823386"/>
            <a:ext cx="1710461" cy="173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8"/>
              </a:lnSpc>
            </a:pPr>
            <a:r>
              <a:rPr lang="en-US" sz="13088" dirty="0">
                <a:solidFill>
                  <a:srgbClr val="B91646"/>
                </a:solidFill>
                <a:latin typeface="Brittany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80027" y="2223887"/>
            <a:ext cx="5727946" cy="146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10922" dirty="0" err="1">
                <a:solidFill>
                  <a:srgbClr val="B91646"/>
                </a:solidFill>
                <a:latin typeface="Brittany"/>
              </a:rPr>
              <a:t>programação</a:t>
            </a:r>
            <a:endParaRPr lang="en-US" sz="10922" dirty="0">
              <a:solidFill>
                <a:srgbClr val="B91646"/>
              </a:solidFill>
              <a:latin typeface="Brittany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48211" y="6629187"/>
            <a:ext cx="555895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3"/>
              </a:lnSpc>
            </a:pPr>
            <a:r>
              <a:rPr lang="en-US" sz="9223" dirty="0" err="1">
                <a:solidFill>
                  <a:srgbClr val="B91646"/>
                </a:solidFill>
                <a:latin typeface="Bebas Neue Bold"/>
              </a:rPr>
              <a:t>REVIsÃo</a:t>
            </a:r>
            <a:endParaRPr lang="en-US" sz="9223" dirty="0">
              <a:solidFill>
                <a:srgbClr val="B91646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63" t="25174" r="20342" b="31200"/>
          <a:stretch>
            <a:fillRect/>
          </a:stretch>
        </p:blipFill>
        <p:spPr>
          <a:xfrm>
            <a:off x="6490035" y="2860912"/>
            <a:ext cx="5307929" cy="498027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16084" y="3934259"/>
            <a:ext cx="2939648" cy="3677286"/>
            <a:chOff x="0" y="0"/>
            <a:chExt cx="3919531" cy="490304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2268" y="3934259"/>
            <a:ext cx="2939648" cy="3677286"/>
            <a:chOff x="0" y="0"/>
            <a:chExt cx="3919531" cy="490304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Fred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Beagle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bege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22" name="TextBox 53">
            <a:extLst>
              <a:ext uri="{FF2B5EF4-FFF2-40B4-BE49-F238E27FC236}">
                <a16:creationId xmlns:a16="http://schemas.microsoft.com/office/drawing/2014/main" id="{723C95D6-9741-6470-E658-D8661C651087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240204" y="2553376"/>
            <a:ext cx="2939648" cy="3677286"/>
            <a:chOff x="0" y="0"/>
            <a:chExt cx="3919531" cy="49030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08148" y="2553376"/>
            <a:ext cx="2939648" cy="3677286"/>
            <a:chOff x="0" y="0"/>
            <a:chExt cx="3919531" cy="490304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Fred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Beagle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bege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74176" y="6406821"/>
            <a:ext cx="2939648" cy="3680344"/>
            <a:chOff x="0" y="0"/>
            <a:chExt cx="3919531" cy="49071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919531" cy="4907125"/>
              <a:chOff x="0" y="0"/>
              <a:chExt cx="18218478" cy="228089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8154979" cy="22745443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45443">
                    <a:moveTo>
                      <a:pt x="18062268" y="22745443"/>
                    </a:moveTo>
                    <a:lnTo>
                      <a:pt x="92710" y="22745443"/>
                    </a:lnTo>
                    <a:cubicBezTo>
                      <a:pt x="41910" y="22745443"/>
                      <a:pt x="0" y="22703532"/>
                      <a:pt x="0" y="226527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51462"/>
                    </a:lnTo>
                    <a:cubicBezTo>
                      <a:pt x="18154979" y="22703532"/>
                      <a:pt x="18113068" y="22745443"/>
                      <a:pt x="18062268" y="22745443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8218479" cy="22808943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808943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84482"/>
                    </a:lnTo>
                    <a:cubicBezTo>
                      <a:pt x="18158788" y="22720043"/>
                      <a:pt x="18129579" y="22749253"/>
                      <a:pt x="18094018" y="22749253"/>
                    </a:cubicBezTo>
                    <a:lnTo>
                      <a:pt x="124460" y="22749253"/>
                    </a:lnTo>
                    <a:cubicBezTo>
                      <a:pt x="88900" y="22749253"/>
                      <a:pt x="59690" y="22720043"/>
                      <a:pt x="59690" y="226844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84482"/>
                    </a:lnTo>
                    <a:cubicBezTo>
                      <a:pt x="0" y="22753062"/>
                      <a:pt x="55880" y="22808943"/>
                      <a:pt x="124460" y="22808943"/>
                    </a:cubicBezTo>
                    <a:lnTo>
                      <a:pt x="18094018" y="22808943"/>
                    </a:lnTo>
                    <a:cubicBezTo>
                      <a:pt x="18162598" y="22808943"/>
                      <a:pt x="18218479" y="22753062"/>
                      <a:pt x="18218479" y="22684482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50789" y="68324"/>
              <a:ext cx="361795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86302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218699" y="1036887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244925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218699" y="2866915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30" name="TextBox 53">
            <a:extLst>
              <a:ext uri="{FF2B5EF4-FFF2-40B4-BE49-F238E27FC236}">
                <a16:creationId xmlns:a16="http://schemas.microsoft.com/office/drawing/2014/main" id="{7F2F283A-4CA2-B76C-1B37-E240AB2B056F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3398" y="2677259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55878" y="4148472"/>
            <a:ext cx="2939648" cy="3677286"/>
            <a:chOff x="0" y="0"/>
            <a:chExt cx="3919531" cy="49030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23823" y="4148472"/>
            <a:ext cx="2939648" cy="3677286"/>
            <a:chOff x="0" y="0"/>
            <a:chExt cx="3919531" cy="490304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Fred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Beagle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bege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91640" y="4148472"/>
            <a:ext cx="2939648" cy="3680344"/>
            <a:chOff x="0" y="0"/>
            <a:chExt cx="3919531" cy="49071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919531" cy="4907125"/>
              <a:chOff x="0" y="0"/>
              <a:chExt cx="18218478" cy="228089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8154979" cy="22745443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45443">
                    <a:moveTo>
                      <a:pt x="18062268" y="22745443"/>
                    </a:moveTo>
                    <a:lnTo>
                      <a:pt x="92710" y="22745443"/>
                    </a:lnTo>
                    <a:cubicBezTo>
                      <a:pt x="41910" y="22745443"/>
                      <a:pt x="0" y="22703532"/>
                      <a:pt x="0" y="226527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51462"/>
                    </a:lnTo>
                    <a:cubicBezTo>
                      <a:pt x="18154979" y="22703532"/>
                      <a:pt x="18113068" y="22745443"/>
                      <a:pt x="18062268" y="22745443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8218479" cy="22808943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808943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84482"/>
                    </a:lnTo>
                    <a:cubicBezTo>
                      <a:pt x="18158788" y="22720043"/>
                      <a:pt x="18129579" y="22749253"/>
                      <a:pt x="18094018" y="22749253"/>
                    </a:cubicBezTo>
                    <a:lnTo>
                      <a:pt x="124460" y="22749253"/>
                    </a:lnTo>
                    <a:cubicBezTo>
                      <a:pt x="88900" y="22749253"/>
                      <a:pt x="59690" y="22720043"/>
                      <a:pt x="59690" y="226844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84482"/>
                    </a:lnTo>
                    <a:cubicBezTo>
                      <a:pt x="0" y="22753062"/>
                      <a:pt x="55880" y="22808943"/>
                      <a:pt x="124460" y="22808943"/>
                    </a:cubicBezTo>
                    <a:lnTo>
                      <a:pt x="18094018" y="22808943"/>
                    </a:lnTo>
                    <a:cubicBezTo>
                      <a:pt x="18162598" y="22808943"/>
                      <a:pt x="18218479" y="22753062"/>
                      <a:pt x="18218479" y="22684482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50789" y="68324"/>
              <a:ext cx="361795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86302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218699" y="1036887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244925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218699" y="2866915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228326" y="2677259"/>
            <a:ext cx="4266276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CLASSE</a:t>
            </a:r>
          </a:p>
        </p:txBody>
      </p:sp>
      <p:sp>
        <p:nvSpPr>
          <p:cNvPr id="31" name="TextBox 53">
            <a:extLst>
              <a:ext uri="{FF2B5EF4-FFF2-40B4-BE49-F238E27FC236}">
                <a16:creationId xmlns:a16="http://schemas.microsoft.com/office/drawing/2014/main" id="{9171873D-F531-6272-7F71-E1BC371DC270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83826" y="802923"/>
            <a:ext cx="2320348" cy="23203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30806" y="5116702"/>
            <a:ext cx="2030800" cy="26530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28554" y="3123271"/>
            <a:ext cx="2122451" cy="2653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38454" y="5116702"/>
            <a:ext cx="2006681" cy="26530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82820" y="3123271"/>
            <a:ext cx="2030800" cy="265306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767392" y="3123271"/>
            <a:ext cx="2753216" cy="1714311"/>
            <a:chOff x="0" y="0"/>
            <a:chExt cx="3670955" cy="228574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string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number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13172" y="5776335"/>
            <a:ext cx="2753216" cy="1714311"/>
            <a:chOff x="0" y="0"/>
            <a:chExt cx="3670955" cy="228574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Cláudio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32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69598" y="7769765"/>
            <a:ext cx="2753216" cy="1714311"/>
            <a:chOff x="0" y="0"/>
            <a:chExt cx="3670955" cy="228574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Maria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25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65186" y="7769765"/>
            <a:ext cx="2753216" cy="1714311"/>
            <a:chOff x="0" y="0"/>
            <a:chExt cx="3670955" cy="228574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33" name="AutoShape 33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Joaquim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21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021612" y="5776335"/>
            <a:ext cx="2753216" cy="1714311"/>
            <a:chOff x="0" y="0"/>
            <a:chExt cx="3670955" cy="228574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Paola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37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rot="2229292">
            <a:off x="10074762" y="5259334"/>
            <a:ext cx="4392696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rot="4005704">
            <a:off x="8177993" y="6256049"/>
            <a:ext cx="3191067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rot="6801133">
            <a:off x="6914116" y="6256049"/>
            <a:ext cx="3193801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 rot="8570707">
            <a:off x="3820542" y="5259334"/>
            <a:ext cx="4392696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0885063" y="2068109"/>
            <a:ext cx="2033340" cy="821875"/>
            <a:chOff x="0" y="0"/>
            <a:chExt cx="17775921" cy="7185020"/>
          </a:xfrm>
        </p:grpSpPr>
        <p:sp>
          <p:nvSpPr>
            <p:cNvPr id="47" name="Freeform 47"/>
            <p:cNvSpPr/>
            <p:nvPr/>
          </p:nvSpPr>
          <p:spPr>
            <a:xfrm>
              <a:off x="31750" y="31750"/>
              <a:ext cx="17712421" cy="7121520"/>
            </a:xfrm>
            <a:custGeom>
              <a:avLst/>
              <a:gdLst/>
              <a:ahLst/>
              <a:cxnLst/>
              <a:rect l="l" t="t" r="r" b="b"/>
              <a:pathLst>
                <a:path w="17712421" h="7121520">
                  <a:moveTo>
                    <a:pt x="17619711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618441" y="0"/>
                  </a:lnTo>
                  <a:cubicBezTo>
                    <a:pt x="17669241" y="0"/>
                    <a:pt x="17711150" y="41910"/>
                    <a:pt x="17711150" y="92710"/>
                  </a:cubicBezTo>
                  <a:lnTo>
                    <a:pt x="17711150" y="7027540"/>
                  </a:lnTo>
                  <a:cubicBezTo>
                    <a:pt x="17712421" y="7079611"/>
                    <a:pt x="17670511" y="7121520"/>
                    <a:pt x="17619711" y="7121520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0"/>
              <a:ext cx="17775921" cy="7185020"/>
            </a:xfrm>
            <a:custGeom>
              <a:avLst/>
              <a:gdLst/>
              <a:ahLst/>
              <a:cxnLst/>
              <a:rect l="l" t="t" r="r" b="b"/>
              <a:pathLst>
                <a:path w="17775921" h="7185020">
                  <a:moveTo>
                    <a:pt x="17651461" y="59690"/>
                  </a:moveTo>
                  <a:cubicBezTo>
                    <a:pt x="17687021" y="59690"/>
                    <a:pt x="17716230" y="88900"/>
                    <a:pt x="17716230" y="124460"/>
                  </a:cubicBezTo>
                  <a:lnTo>
                    <a:pt x="17716230" y="7060561"/>
                  </a:lnTo>
                  <a:cubicBezTo>
                    <a:pt x="17716230" y="7096120"/>
                    <a:pt x="17687021" y="7125330"/>
                    <a:pt x="17651461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51461" y="59690"/>
                  </a:lnTo>
                  <a:moveTo>
                    <a:pt x="176514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17651461" y="7185020"/>
                  </a:lnTo>
                  <a:cubicBezTo>
                    <a:pt x="17720041" y="7185020"/>
                    <a:pt x="17775921" y="7129140"/>
                    <a:pt x="17775921" y="7060561"/>
                  </a:cubicBezTo>
                  <a:lnTo>
                    <a:pt x="17775921" y="124460"/>
                  </a:lnTo>
                  <a:cubicBezTo>
                    <a:pt x="17775921" y="55880"/>
                    <a:pt x="17720041" y="0"/>
                    <a:pt x="176514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3795818" y="8215983"/>
            <a:ext cx="2033340" cy="821875"/>
            <a:chOff x="0" y="0"/>
            <a:chExt cx="17775921" cy="7185020"/>
          </a:xfrm>
        </p:grpSpPr>
        <p:sp>
          <p:nvSpPr>
            <p:cNvPr id="50" name="Freeform 50"/>
            <p:cNvSpPr/>
            <p:nvPr/>
          </p:nvSpPr>
          <p:spPr>
            <a:xfrm>
              <a:off x="31750" y="31750"/>
              <a:ext cx="17712421" cy="7121520"/>
            </a:xfrm>
            <a:custGeom>
              <a:avLst/>
              <a:gdLst/>
              <a:ahLst/>
              <a:cxnLst/>
              <a:rect l="l" t="t" r="r" b="b"/>
              <a:pathLst>
                <a:path w="17712421" h="7121520">
                  <a:moveTo>
                    <a:pt x="17619711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618441" y="0"/>
                  </a:lnTo>
                  <a:cubicBezTo>
                    <a:pt x="17669241" y="0"/>
                    <a:pt x="17711150" y="41910"/>
                    <a:pt x="17711150" y="92710"/>
                  </a:cubicBezTo>
                  <a:lnTo>
                    <a:pt x="17711150" y="7027540"/>
                  </a:lnTo>
                  <a:cubicBezTo>
                    <a:pt x="17712421" y="7079611"/>
                    <a:pt x="17670511" y="7121520"/>
                    <a:pt x="17619711" y="7121520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0"/>
              <a:ext cx="17775921" cy="7185020"/>
            </a:xfrm>
            <a:custGeom>
              <a:avLst/>
              <a:gdLst/>
              <a:ahLst/>
              <a:cxnLst/>
              <a:rect l="l" t="t" r="r" b="b"/>
              <a:pathLst>
                <a:path w="17775921" h="7185020">
                  <a:moveTo>
                    <a:pt x="17651461" y="59690"/>
                  </a:moveTo>
                  <a:cubicBezTo>
                    <a:pt x="17687021" y="59690"/>
                    <a:pt x="17716230" y="88900"/>
                    <a:pt x="17716230" y="124460"/>
                  </a:cubicBezTo>
                  <a:lnTo>
                    <a:pt x="17716230" y="7060561"/>
                  </a:lnTo>
                  <a:cubicBezTo>
                    <a:pt x="17716230" y="7096120"/>
                    <a:pt x="17687021" y="7125330"/>
                    <a:pt x="17651461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51461" y="59690"/>
                  </a:lnTo>
                  <a:moveTo>
                    <a:pt x="176514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17651461" y="7185020"/>
                  </a:lnTo>
                  <a:cubicBezTo>
                    <a:pt x="17720041" y="7185020"/>
                    <a:pt x="17775921" y="7129140"/>
                    <a:pt x="17775921" y="7060561"/>
                  </a:cubicBezTo>
                  <a:lnTo>
                    <a:pt x="17775921" y="124460"/>
                  </a:lnTo>
                  <a:cubicBezTo>
                    <a:pt x="17775921" y="55880"/>
                    <a:pt x="17720041" y="0"/>
                    <a:pt x="176514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573176" flipH="1">
            <a:off x="10607181" y="2943221"/>
            <a:ext cx="1293741" cy="93634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124386" y="2231808"/>
            <a:ext cx="1554693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FBF3E4"/>
                </a:solidFill>
                <a:latin typeface="Montserrat Bold"/>
              </a:rPr>
              <a:t>CLASSE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035141" y="8379683"/>
            <a:ext cx="1554693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FBF3E4"/>
                </a:solidFill>
                <a:latin typeface="Montserrat Bold"/>
              </a:rPr>
              <a:t>OBJETO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349984" flipH="1">
            <a:off x="12959159" y="8838828"/>
            <a:ext cx="1293741" cy="9363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99576"/>
            <a:ext cx="6012740" cy="1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"/>
              </a:rPr>
              <a:t>CONSTRUTOR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53129" y="2499576"/>
            <a:ext cx="6012740" cy="1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"/>
              </a:rPr>
              <a:t>THIS</a:t>
            </a:r>
          </a:p>
        </p:txBody>
      </p:sp>
      <p:sp>
        <p:nvSpPr>
          <p:cNvPr id="5" name="AutoShape 5"/>
          <p:cNvSpPr/>
          <p:nvPr/>
        </p:nvSpPr>
        <p:spPr>
          <a:xfrm rot="5400000">
            <a:off x="6111547" y="4836952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4127918"/>
            <a:ext cx="7152465" cy="387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Poppins"/>
              </a:rPr>
              <a:t>Utilizado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para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criar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uma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instância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uma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classe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.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Tem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como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objetivo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inicializar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um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populando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atributos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da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classe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Poppins"/>
              </a:rPr>
              <a:t>Caso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não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declarado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,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é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considerada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com um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construtor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vazio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ou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seja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sem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argumentos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inicializando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um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cujos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atributos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serão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todos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i="1" dirty="0">
                <a:solidFill>
                  <a:srgbClr val="0000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undefined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53129" y="4127918"/>
            <a:ext cx="7173811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Uma referência à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instância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corrente, ou seja, ao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objeto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em questão. Usado para referenciar os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atributos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métodos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daquela instância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25065" y="5890567"/>
            <a:ext cx="4769080" cy="4092505"/>
            <a:chOff x="0" y="0"/>
            <a:chExt cx="953780" cy="8184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3780" cy="818470"/>
            </a:xfrm>
            <a:custGeom>
              <a:avLst/>
              <a:gdLst/>
              <a:ahLst/>
              <a:cxnLst/>
              <a:rect l="l" t="t" r="r" b="b"/>
              <a:pathLst>
                <a:path w="953780" h="818470">
                  <a:moveTo>
                    <a:pt x="0" y="0"/>
                  </a:moveTo>
                  <a:lnTo>
                    <a:pt x="953780" y="0"/>
                  </a:lnTo>
                  <a:lnTo>
                    <a:pt x="953780" y="818470"/>
                  </a:lnTo>
                  <a:lnTo>
                    <a:pt x="0" y="81847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40093" y="5730024"/>
            <a:ext cx="4753840" cy="4122985"/>
            <a:chOff x="0" y="0"/>
            <a:chExt cx="950732" cy="8245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0732" cy="824566"/>
            </a:xfrm>
            <a:custGeom>
              <a:avLst/>
              <a:gdLst/>
              <a:ahLst/>
              <a:cxnLst/>
              <a:rect l="l" t="t" r="r" b="b"/>
              <a:pathLst>
                <a:path w="950732" h="824566">
                  <a:moveTo>
                    <a:pt x="0" y="0"/>
                  </a:moveTo>
                  <a:lnTo>
                    <a:pt x="950732" y="0"/>
                  </a:lnTo>
                  <a:lnTo>
                    <a:pt x="950732" y="824566"/>
                  </a:lnTo>
                  <a:lnTo>
                    <a:pt x="0" y="824566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40093" y="5730024"/>
            <a:ext cx="4753840" cy="421715"/>
            <a:chOff x="0" y="0"/>
            <a:chExt cx="1301968" cy="1154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1968" cy="115498"/>
            </a:xfrm>
            <a:custGeom>
              <a:avLst/>
              <a:gdLst/>
              <a:ahLst/>
              <a:cxnLst/>
              <a:rect l="l" t="t" r="r" b="b"/>
              <a:pathLst>
                <a:path w="1301968" h="115498">
                  <a:moveTo>
                    <a:pt x="0" y="0"/>
                  </a:moveTo>
                  <a:lnTo>
                    <a:pt x="1301968" y="0"/>
                  </a:lnTo>
                  <a:lnTo>
                    <a:pt x="1301968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1047629" y="5830737"/>
            <a:ext cx="672879" cy="22029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26985" y="6244067"/>
            <a:ext cx="4177964" cy="344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0"/>
              </a:lnSpc>
            </a:pPr>
            <a:r>
              <a:rPr lang="en-US" dirty="0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Autor{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E8CFE"/>
                </a:solidFill>
                <a:latin typeface="Fira Code"/>
              </a:rPr>
              <a:t> 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nome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: </a:t>
            </a:r>
            <a:r>
              <a:rPr lang="en-US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E8CFE"/>
                </a:solidFill>
                <a:latin typeface="Fira Code"/>
              </a:rPr>
              <a:t> 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cpf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:</a:t>
            </a:r>
            <a:r>
              <a:rPr lang="en-US" dirty="0">
                <a:solidFill>
                  <a:srgbClr val="FE8CFE"/>
                </a:solidFill>
                <a:latin typeface="Fira Code"/>
              </a:rPr>
              <a:t> </a:t>
            </a:r>
            <a:r>
              <a:rPr lang="en-US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dirty="0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nome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: </a:t>
            </a:r>
            <a:r>
              <a:rPr lang="en-US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, 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           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cpf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: </a:t>
            </a:r>
            <a:r>
              <a:rPr lang="en-US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.nome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 =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nome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.cpf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=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cpf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}         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21382" y="5281139"/>
            <a:ext cx="6262480" cy="19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6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 dirty="0">
                <a:solidFill>
                  <a:srgbClr val="105652"/>
                </a:solidFill>
                <a:latin typeface="Bebas Neue Bold"/>
              </a:rPr>
              <a:t>ENCAPSULAMENTO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28744" y="3364484"/>
            <a:ext cx="5893816" cy="5893816"/>
            <a:chOff x="0" y="0"/>
            <a:chExt cx="7858421" cy="785842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58421" cy="7858421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05652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 rot="5400000">
              <a:off x="0" y="3903810"/>
              <a:ext cx="7858421" cy="0"/>
            </a:xfrm>
            <a:prstGeom prst="line">
              <a:avLst/>
            </a:prstGeom>
            <a:ln w="50800" cap="flat">
              <a:solidFill>
                <a:srgbClr val="FBF3E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10800000">
              <a:off x="0" y="3903810"/>
              <a:ext cx="7858421" cy="0"/>
            </a:xfrm>
            <a:prstGeom prst="line">
              <a:avLst/>
            </a:prstGeom>
            <a:ln w="50800" cap="flat">
              <a:solidFill>
                <a:srgbClr val="FBF3E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1724501" y="1701449"/>
              <a:ext cx="4416613" cy="441661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C041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506900" y="2311045"/>
              <a:ext cx="2851814" cy="412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494949"/>
                  </a:solidFill>
                  <a:latin typeface="Garet Bold"/>
                </a:rPr>
                <a:t>DADOS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2929442" y="2864482"/>
              <a:ext cx="583772" cy="579041"/>
              <a:chOff x="0" y="0"/>
              <a:chExt cx="1039602" cy="10311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641666" y="2864482"/>
              <a:ext cx="583772" cy="579041"/>
              <a:chOff x="0" y="0"/>
              <a:chExt cx="1039602" cy="10311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4352401" y="2864482"/>
              <a:ext cx="583772" cy="579041"/>
              <a:chOff x="0" y="0"/>
              <a:chExt cx="1039602" cy="10311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2929442" y="3620611"/>
              <a:ext cx="583772" cy="579041"/>
              <a:chOff x="0" y="0"/>
              <a:chExt cx="1039602" cy="10311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3641666" y="3620611"/>
              <a:ext cx="583772" cy="579041"/>
              <a:chOff x="0" y="0"/>
              <a:chExt cx="1039602" cy="10311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4352401" y="3620611"/>
              <a:ext cx="583772" cy="579041"/>
              <a:chOff x="0" y="0"/>
              <a:chExt cx="1039602" cy="103117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2929442" y="4375987"/>
              <a:ext cx="583772" cy="579041"/>
              <a:chOff x="0" y="0"/>
              <a:chExt cx="1039602" cy="103117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3641666" y="4375987"/>
              <a:ext cx="583772" cy="579041"/>
              <a:chOff x="0" y="0"/>
              <a:chExt cx="1039602" cy="103117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4352401" y="4375987"/>
              <a:ext cx="583772" cy="579041"/>
              <a:chOff x="0" y="0"/>
              <a:chExt cx="1039602" cy="103117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644287" y="1644299"/>
              <a:ext cx="2851814" cy="412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4644287" y="5824978"/>
              <a:ext cx="2851814" cy="412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98594" y="1644299"/>
              <a:ext cx="2851814" cy="412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69514" y="5883471"/>
              <a:ext cx="2851814" cy="412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990400" y="4538884"/>
            <a:ext cx="5968856" cy="3973641"/>
            <a:chOff x="0" y="0"/>
            <a:chExt cx="7958475" cy="5298188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7958475" cy="5298188"/>
              <a:chOff x="0" y="0"/>
              <a:chExt cx="38372237" cy="2554551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38308738" cy="25482015"/>
              </a:xfrm>
              <a:custGeom>
                <a:avLst/>
                <a:gdLst/>
                <a:ahLst/>
                <a:cxnLst/>
                <a:rect l="l" t="t" r="r" b="b"/>
                <a:pathLst>
                  <a:path w="38308738" h="25482015">
                    <a:moveTo>
                      <a:pt x="38216027" y="25482014"/>
                    </a:moveTo>
                    <a:lnTo>
                      <a:pt x="92710" y="25482014"/>
                    </a:lnTo>
                    <a:cubicBezTo>
                      <a:pt x="41910" y="25482014"/>
                      <a:pt x="0" y="25440105"/>
                      <a:pt x="0" y="2538930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8214756" y="0"/>
                    </a:lnTo>
                    <a:cubicBezTo>
                      <a:pt x="38265556" y="0"/>
                      <a:pt x="38307466" y="41910"/>
                      <a:pt x="38307466" y="92710"/>
                    </a:cubicBezTo>
                    <a:lnTo>
                      <a:pt x="38307466" y="25388035"/>
                    </a:lnTo>
                    <a:cubicBezTo>
                      <a:pt x="38308738" y="25440105"/>
                      <a:pt x="38266827" y="25482015"/>
                      <a:pt x="38216027" y="2548201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38372238" cy="25545515"/>
              </a:xfrm>
              <a:custGeom>
                <a:avLst/>
                <a:gdLst/>
                <a:ahLst/>
                <a:cxnLst/>
                <a:rect l="l" t="t" r="r" b="b"/>
                <a:pathLst>
                  <a:path w="38372238" h="25545515">
                    <a:moveTo>
                      <a:pt x="38247777" y="59690"/>
                    </a:moveTo>
                    <a:cubicBezTo>
                      <a:pt x="38283338" y="59690"/>
                      <a:pt x="38312545" y="88900"/>
                      <a:pt x="38312545" y="124460"/>
                    </a:cubicBezTo>
                    <a:lnTo>
                      <a:pt x="38312545" y="25421055"/>
                    </a:lnTo>
                    <a:cubicBezTo>
                      <a:pt x="38312545" y="25456615"/>
                      <a:pt x="38283338" y="25485824"/>
                      <a:pt x="38247777" y="25485824"/>
                    </a:cubicBezTo>
                    <a:lnTo>
                      <a:pt x="124460" y="25485824"/>
                    </a:lnTo>
                    <a:cubicBezTo>
                      <a:pt x="88900" y="25485824"/>
                      <a:pt x="59690" y="25456615"/>
                      <a:pt x="59690" y="2542105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8247777" y="59690"/>
                    </a:lnTo>
                    <a:moveTo>
                      <a:pt x="3824777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5421055"/>
                    </a:lnTo>
                    <a:cubicBezTo>
                      <a:pt x="0" y="25489635"/>
                      <a:pt x="55880" y="25545515"/>
                      <a:pt x="124460" y="25545515"/>
                    </a:cubicBezTo>
                    <a:lnTo>
                      <a:pt x="38247777" y="25545515"/>
                    </a:lnTo>
                    <a:cubicBezTo>
                      <a:pt x="38316356" y="25545515"/>
                      <a:pt x="38372238" y="25489635"/>
                      <a:pt x="38372238" y="25421055"/>
                    </a:cubicBezTo>
                    <a:lnTo>
                      <a:pt x="38372238" y="124460"/>
                    </a:lnTo>
                    <a:cubicBezTo>
                      <a:pt x="38372238" y="55880"/>
                      <a:pt x="38316356" y="0"/>
                      <a:pt x="3824777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90730" y="105018"/>
              <a:ext cx="737701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 Bold"/>
                </a:rPr>
                <a:t>Biblioteca</a:t>
              </a:r>
            </a:p>
          </p:txBody>
        </p:sp>
        <p:sp>
          <p:nvSpPr>
            <p:cNvPr id="49" name="AutoShape 49"/>
            <p:cNvSpPr/>
            <p:nvPr/>
          </p:nvSpPr>
          <p:spPr>
            <a:xfrm>
              <a:off x="0" y="827820"/>
              <a:ext cx="795847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210832" y="992920"/>
              <a:ext cx="6948485" cy="1675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string</a:t>
              </a:r>
            </a:p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livros: Array&lt;Livro&gt;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emprestimos: Array&lt;Emprestimo&gt;</a:t>
              </a:r>
            </a:p>
          </p:txBody>
        </p:sp>
        <p:sp>
          <p:nvSpPr>
            <p:cNvPr id="51" name="AutoShape 51"/>
            <p:cNvSpPr/>
            <p:nvPr/>
          </p:nvSpPr>
          <p:spPr>
            <a:xfrm>
              <a:off x="3816" y="2971768"/>
              <a:ext cx="7954659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210832" y="3328622"/>
              <a:ext cx="7747643" cy="1675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getLivros(): Array&lt;Livro&gt;</a:t>
              </a:r>
            </a:p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addLivro(livro: Livro): void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empresta(livro: Livro, leitor: Leitor): void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8089" y="6198117"/>
            <a:ext cx="13801431" cy="829833"/>
            <a:chOff x="0" y="0"/>
            <a:chExt cx="5034800" cy="30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00" cy="302725"/>
            </a:xfrm>
            <a:custGeom>
              <a:avLst/>
              <a:gdLst/>
              <a:ahLst/>
              <a:cxnLst/>
              <a:rect l="l" t="t" r="r" b="b"/>
              <a:pathLst>
                <a:path w="5034800" h="302725">
                  <a:moveTo>
                    <a:pt x="0" y="0"/>
                  </a:moveTo>
                  <a:lnTo>
                    <a:pt x="5034800" y="0"/>
                  </a:lnTo>
                  <a:lnTo>
                    <a:pt x="5034800" y="302725"/>
                  </a:lnTo>
                  <a:lnTo>
                    <a:pt x="0" y="302725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07191" y="6279473"/>
            <a:ext cx="667121" cy="667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38089" y="7188358"/>
            <a:ext cx="13801431" cy="829833"/>
            <a:chOff x="0" y="0"/>
            <a:chExt cx="5034800" cy="302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34800" cy="302725"/>
            </a:xfrm>
            <a:custGeom>
              <a:avLst/>
              <a:gdLst/>
              <a:ahLst/>
              <a:cxnLst/>
              <a:rect l="l" t="t" r="r" b="b"/>
              <a:pathLst>
                <a:path w="5034800" h="302725">
                  <a:moveTo>
                    <a:pt x="0" y="0"/>
                  </a:moveTo>
                  <a:lnTo>
                    <a:pt x="5034800" y="0"/>
                  </a:lnTo>
                  <a:lnTo>
                    <a:pt x="5034800" y="302725"/>
                  </a:lnTo>
                  <a:lnTo>
                    <a:pt x="0" y="302725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07191" y="7269714"/>
            <a:ext cx="667121" cy="66712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338089" y="8180116"/>
            <a:ext cx="13801431" cy="829833"/>
            <a:chOff x="0" y="0"/>
            <a:chExt cx="5034800" cy="302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34800" cy="302725"/>
            </a:xfrm>
            <a:custGeom>
              <a:avLst/>
              <a:gdLst/>
              <a:ahLst/>
              <a:cxnLst/>
              <a:rect l="l" t="t" r="r" b="b"/>
              <a:pathLst>
                <a:path w="5034800" h="302725">
                  <a:moveTo>
                    <a:pt x="0" y="0"/>
                  </a:moveTo>
                  <a:lnTo>
                    <a:pt x="5034800" y="0"/>
                  </a:lnTo>
                  <a:lnTo>
                    <a:pt x="5034800" y="302725"/>
                  </a:lnTo>
                  <a:lnTo>
                    <a:pt x="0" y="302725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07191" y="8261472"/>
            <a:ext cx="667121" cy="66712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00966" y="6279473"/>
            <a:ext cx="654991" cy="66712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02009" y="4696559"/>
            <a:ext cx="2477485" cy="13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000" dirty="0">
                <a:solidFill>
                  <a:srgbClr val="494949"/>
                </a:solidFill>
                <a:latin typeface="Garet Bold"/>
              </a:rPr>
              <a:t>ACESSO</a:t>
            </a:r>
            <a:r>
              <a:rPr lang="en-US" sz="3600" spc="24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000" dirty="0">
                <a:solidFill>
                  <a:srgbClr val="494949"/>
                </a:solidFill>
                <a:latin typeface="Garet Bold"/>
              </a:rPr>
              <a:t>INTERNO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44877" y="1247775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105652"/>
                </a:solidFill>
                <a:latin typeface="Bebas Neue Bold"/>
              </a:rPr>
              <a:t>ENCAPSULAMENTO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72219" y="2364941"/>
            <a:ext cx="5270905" cy="164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6626"/>
              </a:lnSpc>
              <a:spcBef>
                <a:spcPct val="0"/>
              </a:spcBef>
            </a:pPr>
            <a:r>
              <a:rPr lang="en-US" sz="4417" dirty="0">
                <a:solidFill>
                  <a:srgbClr val="494949"/>
                </a:solidFill>
                <a:latin typeface="Garet Bold"/>
              </a:rPr>
              <a:t>MODIFICADORES DE ACESSO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94492" y="5379439"/>
            <a:ext cx="440246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000" dirty="0">
                <a:solidFill>
                  <a:srgbClr val="494949"/>
                </a:solidFill>
                <a:latin typeface="Garet Bold"/>
              </a:rPr>
              <a:t>MODIFICADOR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94492" y="6200732"/>
            <a:ext cx="4402466" cy="74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en-US" sz="4417" dirty="0">
                <a:solidFill>
                  <a:srgbClr val="FBF3E4"/>
                </a:solidFill>
                <a:latin typeface="Garet Bold"/>
              </a:rPr>
              <a:t>PRIVATE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9719" y="4674117"/>
            <a:ext cx="2477485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000" dirty="0">
                <a:solidFill>
                  <a:srgbClr val="494949"/>
                </a:solidFill>
                <a:latin typeface="Garet Bold"/>
              </a:rPr>
              <a:t>ACESSO</a:t>
            </a:r>
            <a:r>
              <a:rPr lang="en-US" sz="3600" spc="24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000" dirty="0">
                <a:solidFill>
                  <a:srgbClr val="494949"/>
                </a:solidFill>
                <a:latin typeface="Garet Bold"/>
              </a:rPr>
              <a:t>FILHAS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77429" y="4696559"/>
            <a:ext cx="2708249" cy="13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000" dirty="0">
                <a:solidFill>
                  <a:srgbClr val="494949"/>
                </a:solidFill>
                <a:latin typeface="Garet Bold"/>
              </a:rPr>
              <a:t>ACESSO</a:t>
            </a:r>
            <a:r>
              <a:rPr lang="en-US" sz="3600" spc="24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000" dirty="0">
                <a:solidFill>
                  <a:srgbClr val="494949"/>
                </a:solidFill>
                <a:latin typeface="Garet Bold"/>
              </a:rPr>
              <a:t>EXTERNO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4492" y="8189297"/>
            <a:ext cx="4402466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en-US" sz="4417" dirty="0">
                <a:solidFill>
                  <a:srgbClr val="FBF3E4"/>
                </a:solidFill>
                <a:latin typeface="Garet Bold"/>
              </a:rPr>
              <a:t>PUBLIC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94492" y="7190973"/>
            <a:ext cx="4402466" cy="74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en-US" sz="4417" dirty="0">
                <a:solidFill>
                  <a:srgbClr val="FBF3E4"/>
                </a:solidFill>
                <a:latin typeface="Garet Bold"/>
              </a:rPr>
              <a:t>PROTECTED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04058" y="6279473"/>
            <a:ext cx="654991" cy="66712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04058" y="7269714"/>
            <a:ext cx="654991" cy="66712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88837" y="7269714"/>
            <a:ext cx="667121" cy="66712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88837" y="8261472"/>
            <a:ext cx="667121" cy="66712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91928" y="8261472"/>
            <a:ext cx="667121" cy="6671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88179"/>
            <a:ext cx="6012740" cy="135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9600" dirty="0">
                <a:solidFill>
                  <a:srgbClr val="105652"/>
                </a:solidFill>
                <a:latin typeface="Bebas Neue Bold"/>
              </a:rPr>
              <a:t>GET/SET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297384"/>
            <a:ext cx="7254825" cy="242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Utilizado para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expor atributos protegidos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por modificadores de acesso. É importante que seja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usado com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cautela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. Não há sentido em um modificador de acesso se implementados ambos get/set públicos.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837044"/>
            <a:ext cx="7036440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 Bold"/>
              </a:rPr>
              <a:t>ATENÇÃO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: getters para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atributos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do tipo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boolean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possuem 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prefixo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"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" ao invés de "get".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321894" y="484212"/>
            <a:ext cx="4844726" cy="9479117"/>
            <a:chOff x="0" y="0"/>
            <a:chExt cx="968909" cy="1895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8909" cy="1895752"/>
            </a:xfrm>
            <a:custGeom>
              <a:avLst/>
              <a:gdLst/>
              <a:ahLst/>
              <a:cxnLst/>
              <a:rect l="l" t="t" r="r" b="b"/>
              <a:pathLst>
                <a:path w="968909" h="1895752">
                  <a:moveTo>
                    <a:pt x="0" y="0"/>
                  </a:moveTo>
                  <a:lnTo>
                    <a:pt x="968909" y="0"/>
                  </a:lnTo>
                  <a:lnTo>
                    <a:pt x="968909" y="1895752"/>
                  </a:lnTo>
                  <a:lnTo>
                    <a:pt x="0" y="18957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36923" y="323670"/>
            <a:ext cx="4938920" cy="9511062"/>
            <a:chOff x="0" y="0"/>
            <a:chExt cx="987747" cy="19021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7747" cy="1902140"/>
            </a:xfrm>
            <a:custGeom>
              <a:avLst/>
              <a:gdLst/>
              <a:ahLst/>
              <a:cxnLst/>
              <a:rect l="l" t="t" r="r" b="b"/>
              <a:pathLst>
                <a:path w="987747" h="1902140">
                  <a:moveTo>
                    <a:pt x="0" y="0"/>
                  </a:moveTo>
                  <a:lnTo>
                    <a:pt x="987747" y="0"/>
                  </a:lnTo>
                  <a:lnTo>
                    <a:pt x="987747" y="1902140"/>
                  </a:lnTo>
                  <a:lnTo>
                    <a:pt x="0" y="1902140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36923" y="323670"/>
            <a:ext cx="4938920" cy="421715"/>
            <a:chOff x="0" y="0"/>
            <a:chExt cx="1352657" cy="115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2657" cy="115498"/>
            </a:xfrm>
            <a:custGeom>
              <a:avLst/>
              <a:gdLst/>
              <a:ahLst/>
              <a:cxnLst/>
              <a:rect l="l" t="t" r="r" b="b"/>
              <a:pathLst>
                <a:path w="1352657" h="115498">
                  <a:moveTo>
                    <a:pt x="0" y="0"/>
                  </a:moveTo>
                  <a:lnTo>
                    <a:pt x="1352657" y="0"/>
                  </a:lnTo>
                  <a:lnTo>
                    <a:pt x="1352657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0544459" y="424383"/>
            <a:ext cx="672879" cy="22029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723814" y="856763"/>
            <a:ext cx="4273748" cy="901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Thing 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protected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name: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E8CFE"/>
                </a:solidFill>
                <a:latin typeface="Fira Code"/>
              </a:rPr>
              <a:t>  protected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life: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E8CFE"/>
                </a:solidFill>
                <a:latin typeface="Fira Code"/>
              </a:rPr>
              <a:t>  protected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destroyed: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1400" dirty="0" err="1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(name: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,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          life: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life;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.destroyed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</a:t>
            </a:r>
            <a:r>
              <a:rPr lang="en-US" sz="1400" dirty="0">
                <a:solidFill>
                  <a:srgbClr val="7ED957"/>
                </a:solidFill>
                <a:latin typeface="Fira Code"/>
              </a:rPr>
              <a:t>false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.name = name;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8BFA7"/>
                </a:solidFill>
                <a:latin typeface="Fira Code"/>
              </a:rPr>
              <a:t>destroy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0;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.destroyed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</a:t>
            </a:r>
            <a:r>
              <a:rPr lang="en-US" sz="1400" dirty="0">
                <a:solidFill>
                  <a:srgbClr val="7ED957"/>
                </a:solidFill>
                <a:latin typeface="Fira Code"/>
              </a:rPr>
              <a:t>true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 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getLife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number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return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takeDamage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(damage: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-= damage;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if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&lt;= </a:t>
            </a:r>
            <a:r>
              <a:rPr lang="en-US" sz="1400" dirty="0">
                <a:solidFill>
                  <a:srgbClr val="7ED957"/>
                </a:solidFill>
                <a:latin typeface="Fira Code"/>
              </a:rPr>
              <a:t>0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.destroy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}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isDestroyed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 err="1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return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.destroyed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16" name="TextBox 53">
            <a:extLst>
              <a:ext uri="{FF2B5EF4-FFF2-40B4-BE49-F238E27FC236}">
                <a16:creationId xmlns:a16="http://schemas.microsoft.com/office/drawing/2014/main" id="{AEB30B9A-A2E0-3843-4341-813917293A66}"/>
              </a:ext>
            </a:extLst>
          </p:cNvPr>
          <p:cNvSpPr txBox="1"/>
          <p:nvPr/>
        </p:nvSpPr>
        <p:spPr>
          <a:xfrm>
            <a:off x="762000" y="644673"/>
            <a:ext cx="5200416" cy="1287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883"/>
              </a:lnSpc>
              <a:defRPr sz="11883">
                <a:solidFill>
                  <a:srgbClr val="105652"/>
                </a:solidFill>
                <a:latin typeface="Bebas Neue Bold"/>
              </a:defRPr>
            </a:lvl1pPr>
          </a:lstStyle>
          <a:p>
            <a:r>
              <a:rPr lang="en-US" sz="6600" dirty="0" err="1"/>
              <a:t>Encapsulamento</a:t>
            </a:r>
            <a:endParaRPr lang="en-US" sz="7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17691" y="7301155"/>
            <a:ext cx="6262480" cy="19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1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93451" y="7032795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2156" y="4263966"/>
            <a:ext cx="8469895" cy="50935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267300">
            <a:off x="6324475" y="4611744"/>
            <a:ext cx="1172369" cy="181411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14268" y="1522395"/>
            <a:ext cx="5138405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linguagens</a:t>
            </a:r>
            <a:r>
              <a:rPr lang="en-US" sz="8968" dirty="0">
                <a:solidFill>
                  <a:srgbClr val="B91646"/>
                </a:solidFill>
                <a:latin typeface="Brittany" panose="020B0604020202020204" charset="0"/>
              </a:rPr>
              <a:t> 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1055" y="2831250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2886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 que são?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2886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classificar?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22886" y="7573710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compreender?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93451" y="2510807"/>
            <a:ext cx="6765849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Conjunto de sintaxes utilizados para criar comandos na comunicação humano-máquina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22886" y="5176243"/>
            <a:ext cx="6765849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classificadas de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BAIXO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a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ALTO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nível sendo que, quanto mais alto, mais próximo à linguagem humana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289957">
            <a:off x="3956178" y="7359879"/>
            <a:ext cx="1172369" cy="181411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493451" y="8272020"/>
            <a:ext cx="6765849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Existem 3 tipos de tradutores: Compiladores, Transpiladores e Interpetradores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9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E6B13B"/>
                </a:solidFill>
                <a:latin typeface="Bebas Neue Bold"/>
              </a:rPr>
              <a:t>HERANÇA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77724" y="2369745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MAMÍFERO</a:t>
            </a:r>
          </a:p>
        </p:txBody>
      </p:sp>
      <p:sp>
        <p:nvSpPr>
          <p:cNvPr id="4" name="AutoShape 4"/>
          <p:cNvSpPr/>
          <p:nvPr/>
        </p:nvSpPr>
        <p:spPr>
          <a:xfrm rot="8237678">
            <a:off x="5425746" y="4988307"/>
            <a:ext cx="3152176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69783">
            <a:off x="8182346" y="4843621"/>
            <a:ext cx="1848905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2540100">
            <a:off x="9709156" y="5034152"/>
            <a:ext cx="3310620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18264" b="18415"/>
          <a:stretch>
            <a:fillRect/>
          </a:stretch>
        </p:blipFill>
        <p:spPr>
          <a:xfrm>
            <a:off x="11962042" y="6196569"/>
            <a:ext cx="3705264" cy="23461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89860" y="5815508"/>
            <a:ext cx="3108280" cy="31082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62784" y="6104880"/>
            <a:ext cx="2529536" cy="25295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9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E6B13B"/>
                </a:solidFill>
                <a:latin typeface="Bebas Neue Bold"/>
              </a:rPr>
              <a:t>HERANÇA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391503" y="5788509"/>
            <a:ext cx="2939648" cy="2791108"/>
            <a:chOff x="0" y="0"/>
            <a:chExt cx="3919531" cy="37214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19531" cy="3721478"/>
              <a:chOff x="0" y="0"/>
              <a:chExt cx="18218478" cy="1729790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34404">
                    <a:moveTo>
                      <a:pt x="18062268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40424"/>
                    </a:lnTo>
                    <a:cubicBezTo>
                      <a:pt x="18154979" y="17192493"/>
                      <a:pt x="18113068" y="17234404"/>
                      <a:pt x="18062268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297904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73443"/>
                    </a:lnTo>
                    <a:cubicBezTo>
                      <a:pt x="18158788" y="17209004"/>
                      <a:pt x="18129579" y="17238213"/>
                      <a:pt x="18094018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18094018" y="17297904"/>
                    </a:lnTo>
                    <a:cubicBezTo>
                      <a:pt x="18162598" y="17297904"/>
                      <a:pt x="18218479" y="17242024"/>
                      <a:pt x="18218479" y="17173443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0789" y="68324"/>
              <a:ext cx="361795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6302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18699" y="1036887"/>
              <a:ext cx="3700832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856427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18699" y="2274091"/>
              <a:ext cx="3550043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93124" y="5788509"/>
            <a:ext cx="3563546" cy="2791108"/>
            <a:chOff x="0" y="0"/>
            <a:chExt cx="4751394" cy="372147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751394" cy="3721478"/>
              <a:chOff x="0" y="0"/>
              <a:chExt cx="22085086" cy="1729790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2021586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22021586" h="17234404">
                    <a:moveTo>
                      <a:pt x="21928875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1927606" y="0"/>
                    </a:lnTo>
                    <a:cubicBezTo>
                      <a:pt x="21978406" y="0"/>
                      <a:pt x="22020316" y="41910"/>
                      <a:pt x="22020316" y="92710"/>
                    </a:cubicBezTo>
                    <a:lnTo>
                      <a:pt x="22020316" y="17140424"/>
                    </a:lnTo>
                    <a:cubicBezTo>
                      <a:pt x="22021586" y="17192493"/>
                      <a:pt x="21979675" y="17234404"/>
                      <a:pt x="21928875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2085086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22085086" h="17297904">
                    <a:moveTo>
                      <a:pt x="21960625" y="59690"/>
                    </a:moveTo>
                    <a:cubicBezTo>
                      <a:pt x="21996186" y="59690"/>
                      <a:pt x="22025395" y="88900"/>
                      <a:pt x="22025395" y="124460"/>
                    </a:cubicBezTo>
                    <a:lnTo>
                      <a:pt x="22025395" y="17173443"/>
                    </a:lnTo>
                    <a:cubicBezTo>
                      <a:pt x="22025395" y="17209004"/>
                      <a:pt x="21996186" y="17238213"/>
                      <a:pt x="21960625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1960625" y="59690"/>
                    </a:lnTo>
                    <a:moveTo>
                      <a:pt x="2196062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21960625" y="17297904"/>
                    </a:lnTo>
                    <a:cubicBezTo>
                      <a:pt x="22029206" y="17297904"/>
                      <a:pt x="22085086" y="17242024"/>
                      <a:pt x="22085086" y="17173443"/>
                    </a:cubicBezTo>
                    <a:lnTo>
                      <a:pt x="22085086" y="124460"/>
                    </a:lnTo>
                    <a:cubicBezTo>
                      <a:pt x="22085086" y="55880"/>
                      <a:pt x="22029206" y="0"/>
                      <a:pt x="2196062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0789" y="68324"/>
              <a:ext cx="443288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Golfinho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863021"/>
              <a:ext cx="4751394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218699" y="1036887"/>
              <a:ext cx="3700832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1856427"/>
              <a:ext cx="4751394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18699" y="2274091"/>
              <a:ext cx="4268471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nada():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ecolocaliza(): void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05072" y="1849280"/>
            <a:ext cx="2939648" cy="2791108"/>
            <a:chOff x="0" y="0"/>
            <a:chExt cx="3919531" cy="372147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919531" cy="3721478"/>
              <a:chOff x="0" y="0"/>
              <a:chExt cx="18218478" cy="1729790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8154979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34404">
                    <a:moveTo>
                      <a:pt x="18062268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40424"/>
                    </a:lnTo>
                    <a:cubicBezTo>
                      <a:pt x="18154979" y="17192493"/>
                      <a:pt x="18113068" y="17234404"/>
                      <a:pt x="18062268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8218479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297904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73443"/>
                    </a:lnTo>
                    <a:cubicBezTo>
                      <a:pt x="18158788" y="17209004"/>
                      <a:pt x="18129579" y="17238213"/>
                      <a:pt x="18094018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18094018" y="17297904"/>
                    </a:lnTo>
                    <a:cubicBezTo>
                      <a:pt x="18162598" y="17297904"/>
                      <a:pt x="18218479" y="17242024"/>
                      <a:pt x="18218479" y="17173443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50789" y="68324"/>
              <a:ext cx="361795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Mamífero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86302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218699" y="1036887"/>
              <a:ext cx="3700832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1856427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218699" y="2274091"/>
              <a:ext cx="3550043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amamenta():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rot="2428485">
            <a:off x="10299625" y="5076072"/>
            <a:ext cx="2048369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71889">
            <a:off x="8516923" y="5166824"/>
            <a:ext cx="1148159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8197457">
            <a:off x="6091800" y="5167631"/>
            <a:ext cx="1752622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grpSp>
        <p:nvGrpSpPr>
          <p:cNvPr id="33" name="Group 33"/>
          <p:cNvGrpSpPr/>
          <p:nvPr/>
        </p:nvGrpSpPr>
        <p:grpSpPr>
          <a:xfrm>
            <a:off x="11974397" y="5788509"/>
            <a:ext cx="3563546" cy="2791108"/>
            <a:chOff x="0" y="0"/>
            <a:chExt cx="4751394" cy="3721478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51394" cy="3721478"/>
              <a:chOff x="0" y="0"/>
              <a:chExt cx="22085086" cy="1729790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22021586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22021586" h="17234404">
                    <a:moveTo>
                      <a:pt x="21928875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1927606" y="0"/>
                    </a:lnTo>
                    <a:cubicBezTo>
                      <a:pt x="21978406" y="0"/>
                      <a:pt x="22020316" y="41910"/>
                      <a:pt x="22020316" y="92710"/>
                    </a:cubicBezTo>
                    <a:lnTo>
                      <a:pt x="22020316" y="17140424"/>
                    </a:lnTo>
                    <a:cubicBezTo>
                      <a:pt x="22021586" y="17192493"/>
                      <a:pt x="21979675" y="17234404"/>
                      <a:pt x="21928875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22085086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22085086" h="17297904">
                    <a:moveTo>
                      <a:pt x="21960625" y="59690"/>
                    </a:moveTo>
                    <a:cubicBezTo>
                      <a:pt x="21996186" y="59690"/>
                      <a:pt x="22025395" y="88900"/>
                      <a:pt x="22025395" y="124460"/>
                    </a:cubicBezTo>
                    <a:lnTo>
                      <a:pt x="22025395" y="17173443"/>
                    </a:lnTo>
                    <a:cubicBezTo>
                      <a:pt x="22025395" y="17209004"/>
                      <a:pt x="21996186" y="17238213"/>
                      <a:pt x="21960625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1960625" y="59690"/>
                    </a:lnTo>
                    <a:moveTo>
                      <a:pt x="2196062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21960625" y="17297904"/>
                    </a:lnTo>
                    <a:cubicBezTo>
                      <a:pt x="22029206" y="17297904"/>
                      <a:pt x="22085086" y="17242024"/>
                      <a:pt x="22085086" y="17173443"/>
                    </a:cubicBezTo>
                    <a:lnTo>
                      <a:pt x="22085086" y="124460"/>
                    </a:lnTo>
                    <a:cubicBezTo>
                      <a:pt x="22085086" y="55880"/>
                      <a:pt x="22029206" y="0"/>
                      <a:pt x="2196062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50789" y="68324"/>
              <a:ext cx="443288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Morcego</a:t>
              </a: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0" y="863021"/>
              <a:ext cx="4751394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218699" y="1036887"/>
              <a:ext cx="3700832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1856427"/>
              <a:ext cx="4751394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218699" y="2274091"/>
              <a:ext cx="4268471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voa():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ecolocaliza(): void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9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E6B13B"/>
                </a:solidFill>
                <a:latin typeface="Bebas Neue Bold"/>
              </a:rPr>
              <a:t>HERANÇA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62617" y="6848325"/>
            <a:ext cx="1562949" cy="417760"/>
            <a:chOff x="0" y="0"/>
            <a:chExt cx="570168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47317" y="6848325"/>
            <a:ext cx="1562949" cy="417760"/>
            <a:chOff x="0" y="0"/>
            <a:chExt cx="570168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662617" y="7497104"/>
            <a:ext cx="707806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Permite o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APROVEITAMENTO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de propriedades de outras classes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7317" y="7494685"/>
            <a:ext cx="7078066" cy="170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Uma classe, ao ter classes que a herdam é dita como classe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PAI/MÃE  ou SUPER CLASSE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enquanto as classes que a herdam são ditas como classes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FILHAS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356867" y="3944525"/>
            <a:ext cx="2513063" cy="2386078"/>
            <a:chOff x="0" y="0"/>
            <a:chExt cx="3350750" cy="318143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350750" cy="3181438"/>
              <a:chOff x="0" y="0"/>
              <a:chExt cx="18218478" cy="1729790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18154979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34404">
                    <a:moveTo>
                      <a:pt x="18062268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40424"/>
                    </a:lnTo>
                    <a:cubicBezTo>
                      <a:pt x="18154979" y="17192493"/>
                      <a:pt x="18113068" y="17234404"/>
                      <a:pt x="18062268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18218479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297904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73443"/>
                    </a:lnTo>
                    <a:cubicBezTo>
                      <a:pt x="18158788" y="17209004"/>
                      <a:pt x="18129579" y="17238213"/>
                      <a:pt x="18094018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18094018" y="17297904"/>
                    </a:lnTo>
                    <a:cubicBezTo>
                      <a:pt x="18162598" y="17297904"/>
                      <a:pt x="18218479" y="17242024"/>
                      <a:pt x="18218479" y="17173443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8907" y="66402"/>
              <a:ext cx="3092936" cy="465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737784"/>
              <a:ext cx="3350750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86963" y="894412"/>
              <a:ext cx="3163787" cy="46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587033"/>
              <a:ext cx="3350750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86963" y="1952080"/>
              <a:ext cx="3034881" cy="96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21"/>
                </a:lnSpc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92306" y="3944525"/>
            <a:ext cx="3046424" cy="2386078"/>
            <a:chOff x="0" y="0"/>
            <a:chExt cx="4061898" cy="318143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061898" cy="3181438"/>
              <a:chOff x="0" y="0"/>
              <a:chExt cx="22085086" cy="1729790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22021586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22021586" h="17234404">
                    <a:moveTo>
                      <a:pt x="21928875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1927606" y="0"/>
                    </a:lnTo>
                    <a:cubicBezTo>
                      <a:pt x="21978406" y="0"/>
                      <a:pt x="22020316" y="41910"/>
                      <a:pt x="22020316" y="92710"/>
                    </a:cubicBezTo>
                    <a:lnTo>
                      <a:pt x="22020316" y="17140424"/>
                    </a:lnTo>
                    <a:cubicBezTo>
                      <a:pt x="22021586" y="17192493"/>
                      <a:pt x="21979675" y="17234404"/>
                      <a:pt x="21928875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22085086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22085086" h="17297904">
                    <a:moveTo>
                      <a:pt x="21960625" y="59690"/>
                    </a:moveTo>
                    <a:cubicBezTo>
                      <a:pt x="21996186" y="59690"/>
                      <a:pt x="22025395" y="88900"/>
                      <a:pt x="22025395" y="124460"/>
                    </a:cubicBezTo>
                    <a:lnTo>
                      <a:pt x="22025395" y="17173443"/>
                    </a:lnTo>
                    <a:cubicBezTo>
                      <a:pt x="22025395" y="17209004"/>
                      <a:pt x="21996186" y="17238213"/>
                      <a:pt x="21960625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1960625" y="59690"/>
                    </a:lnTo>
                    <a:moveTo>
                      <a:pt x="2196062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21960625" y="17297904"/>
                    </a:lnTo>
                    <a:cubicBezTo>
                      <a:pt x="22029206" y="17297904"/>
                      <a:pt x="22085086" y="17242024"/>
                      <a:pt x="22085086" y="17173443"/>
                    </a:cubicBezTo>
                    <a:lnTo>
                      <a:pt x="22085086" y="124460"/>
                    </a:lnTo>
                    <a:cubicBezTo>
                      <a:pt x="22085086" y="55880"/>
                      <a:pt x="22029206" y="0"/>
                      <a:pt x="2196062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28907" y="66402"/>
              <a:ext cx="3789608" cy="465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 Bold"/>
                </a:rPr>
                <a:t>Golfinho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737784"/>
              <a:ext cx="4061898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86963" y="894412"/>
              <a:ext cx="3163787" cy="46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1587033"/>
              <a:ext cx="4061898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86963" y="1952080"/>
              <a:ext cx="3649054" cy="96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21"/>
                </a:lnSpc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nada(): void</a:t>
              </a:r>
            </a:p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ecolocaliza(): void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58987" y="576936"/>
            <a:ext cx="2513063" cy="2386078"/>
            <a:chOff x="0" y="0"/>
            <a:chExt cx="3350750" cy="3181438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350750" cy="3181438"/>
              <a:chOff x="0" y="0"/>
              <a:chExt cx="18218478" cy="1729790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18154979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34404">
                    <a:moveTo>
                      <a:pt x="18062268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40424"/>
                    </a:lnTo>
                    <a:cubicBezTo>
                      <a:pt x="18154979" y="17192493"/>
                      <a:pt x="18113068" y="17234404"/>
                      <a:pt x="18062268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18218479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297904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73443"/>
                    </a:lnTo>
                    <a:cubicBezTo>
                      <a:pt x="18158788" y="17209004"/>
                      <a:pt x="18129579" y="17238213"/>
                      <a:pt x="18094018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18094018" y="17297904"/>
                    </a:lnTo>
                    <a:cubicBezTo>
                      <a:pt x="18162598" y="17297904"/>
                      <a:pt x="18218479" y="17242024"/>
                      <a:pt x="18218479" y="17173443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128907" y="66402"/>
              <a:ext cx="3092936" cy="465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 Bold"/>
                </a:rPr>
                <a:t>Mamífero</a:t>
              </a:r>
            </a:p>
          </p:txBody>
        </p:sp>
        <p:sp>
          <p:nvSpPr>
            <p:cNvPr id="32" name="AutoShape 32"/>
            <p:cNvSpPr/>
            <p:nvPr/>
          </p:nvSpPr>
          <p:spPr>
            <a:xfrm>
              <a:off x="0" y="737784"/>
              <a:ext cx="3350750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86963" y="894412"/>
              <a:ext cx="3163787" cy="46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0" y="1587033"/>
              <a:ext cx="3350750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186963" y="1952080"/>
              <a:ext cx="3034881" cy="96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21"/>
                </a:lnSpc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amamenta(): void</a:t>
              </a:r>
            </a:p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rot="2435758">
            <a:off x="12261241" y="3333860"/>
            <a:ext cx="1751753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297164">
            <a:off x="10742607" y="3413056"/>
            <a:ext cx="981951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8163204">
            <a:off x="8658155" y="3429357"/>
            <a:ext cx="1512606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13694259" y="3944525"/>
            <a:ext cx="3046424" cy="2386078"/>
            <a:chOff x="0" y="0"/>
            <a:chExt cx="4061898" cy="3181438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061898" cy="3181438"/>
              <a:chOff x="0" y="0"/>
              <a:chExt cx="22085086" cy="1729790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22021586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22021586" h="17234404">
                    <a:moveTo>
                      <a:pt x="21928875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1927606" y="0"/>
                    </a:lnTo>
                    <a:cubicBezTo>
                      <a:pt x="21978406" y="0"/>
                      <a:pt x="22020316" y="41910"/>
                      <a:pt x="22020316" y="92710"/>
                    </a:cubicBezTo>
                    <a:lnTo>
                      <a:pt x="22020316" y="17140424"/>
                    </a:lnTo>
                    <a:cubicBezTo>
                      <a:pt x="22021586" y="17192493"/>
                      <a:pt x="21979675" y="17234404"/>
                      <a:pt x="21928875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22085086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22085086" h="17297904">
                    <a:moveTo>
                      <a:pt x="21960625" y="59690"/>
                    </a:moveTo>
                    <a:cubicBezTo>
                      <a:pt x="21996186" y="59690"/>
                      <a:pt x="22025395" y="88900"/>
                      <a:pt x="22025395" y="124460"/>
                    </a:cubicBezTo>
                    <a:lnTo>
                      <a:pt x="22025395" y="17173443"/>
                    </a:lnTo>
                    <a:cubicBezTo>
                      <a:pt x="22025395" y="17209004"/>
                      <a:pt x="21996186" y="17238213"/>
                      <a:pt x="21960625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1960625" y="59690"/>
                    </a:lnTo>
                    <a:moveTo>
                      <a:pt x="2196062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21960625" y="17297904"/>
                    </a:lnTo>
                    <a:cubicBezTo>
                      <a:pt x="22029206" y="17297904"/>
                      <a:pt x="22085086" y="17242024"/>
                      <a:pt x="22085086" y="17173443"/>
                    </a:cubicBezTo>
                    <a:lnTo>
                      <a:pt x="22085086" y="124460"/>
                    </a:lnTo>
                    <a:cubicBezTo>
                      <a:pt x="22085086" y="55880"/>
                      <a:pt x="22029206" y="0"/>
                      <a:pt x="2196062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128907" y="66402"/>
              <a:ext cx="3789608" cy="465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 Bold"/>
                </a:rPr>
                <a:t>Morcego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0" y="737784"/>
              <a:ext cx="4061898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86963" y="894412"/>
              <a:ext cx="3163787" cy="46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6" name="AutoShape 46"/>
            <p:cNvSpPr/>
            <p:nvPr/>
          </p:nvSpPr>
          <p:spPr>
            <a:xfrm>
              <a:off x="0" y="1587033"/>
              <a:ext cx="4061898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186963" y="1952080"/>
              <a:ext cx="3649054" cy="96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21"/>
                </a:lnSpc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voa(): void</a:t>
              </a:r>
            </a:p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ecolocaliza(): void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25018" y="7273779"/>
            <a:ext cx="6262480" cy="19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199" y="3132013"/>
            <a:ext cx="4315881" cy="5643349"/>
            <a:chOff x="0" y="0"/>
            <a:chExt cx="864502" cy="113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4502" cy="1130403"/>
            </a:xfrm>
            <a:custGeom>
              <a:avLst/>
              <a:gdLst/>
              <a:ahLst/>
              <a:cxnLst/>
              <a:rect l="l" t="t" r="r" b="b"/>
              <a:pathLst>
                <a:path w="864502" h="1130403">
                  <a:moveTo>
                    <a:pt x="0" y="0"/>
                  </a:moveTo>
                  <a:lnTo>
                    <a:pt x="864502" y="0"/>
                  </a:lnTo>
                  <a:lnTo>
                    <a:pt x="864502" y="1130403"/>
                  </a:lnTo>
                  <a:lnTo>
                    <a:pt x="0" y="113040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9575" y="2971723"/>
            <a:ext cx="4396601" cy="5668996"/>
            <a:chOff x="0" y="0"/>
            <a:chExt cx="880671" cy="11355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0671" cy="1135541"/>
            </a:xfrm>
            <a:custGeom>
              <a:avLst/>
              <a:gdLst/>
              <a:ahLst/>
              <a:cxnLst/>
              <a:rect l="l" t="t" r="r" b="b"/>
              <a:pathLst>
                <a:path w="880671" h="1135541">
                  <a:moveTo>
                    <a:pt x="0" y="0"/>
                  </a:moveTo>
                  <a:lnTo>
                    <a:pt x="880671" y="0"/>
                  </a:lnTo>
                  <a:lnTo>
                    <a:pt x="880671" y="1135541"/>
                  </a:lnTo>
                  <a:lnTo>
                    <a:pt x="0" y="113554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9575" y="2971723"/>
            <a:ext cx="4396601" cy="421052"/>
            <a:chOff x="0" y="0"/>
            <a:chExt cx="1206023" cy="1154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6023" cy="115498"/>
            </a:xfrm>
            <a:custGeom>
              <a:avLst/>
              <a:gdLst/>
              <a:ahLst/>
              <a:cxnLst/>
              <a:rect l="l" t="t" r="r" b="b"/>
              <a:pathLst>
                <a:path w="1206023" h="115498">
                  <a:moveTo>
                    <a:pt x="0" y="0"/>
                  </a:moveTo>
                  <a:lnTo>
                    <a:pt x="1206023" y="0"/>
                  </a:lnTo>
                  <a:lnTo>
                    <a:pt x="1206023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116942" y="3072277"/>
            <a:ext cx="671822" cy="21994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31562" y="3517415"/>
            <a:ext cx="3575928" cy="490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9"/>
              </a:lnSpc>
            </a:pPr>
            <a:r>
              <a:rPr lang="en-US" sz="1564">
                <a:solidFill>
                  <a:srgbClr val="FE8CFE"/>
                </a:solidFill>
                <a:latin typeface="Fira Code"/>
              </a:rPr>
              <a:t>abstract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Mamifero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cor: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(cor: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.cor = cor;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amamenta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3ABDC4"/>
                </a:solidFill>
                <a:latin typeface="Fira Code"/>
              </a:rPr>
              <a:t>// implementação do método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564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fazCoco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Coco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// implementação do método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abstract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comunica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abstract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desloca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64553" y="1594735"/>
            <a:ext cx="5517783" cy="7257819"/>
            <a:chOff x="0" y="0"/>
            <a:chExt cx="1105252" cy="14537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5252" cy="1453794"/>
            </a:xfrm>
            <a:custGeom>
              <a:avLst/>
              <a:gdLst/>
              <a:ahLst/>
              <a:cxnLst/>
              <a:rect l="l" t="t" r="r" b="b"/>
              <a:pathLst>
                <a:path w="1105252" h="1453794">
                  <a:moveTo>
                    <a:pt x="0" y="0"/>
                  </a:moveTo>
                  <a:lnTo>
                    <a:pt x="1105252" y="0"/>
                  </a:lnTo>
                  <a:lnTo>
                    <a:pt x="1105252" y="1453794"/>
                  </a:lnTo>
                  <a:lnTo>
                    <a:pt x="0" y="145379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1928" y="1434445"/>
            <a:ext cx="5663683" cy="7251914"/>
            <a:chOff x="0" y="0"/>
            <a:chExt cx="1134476" cy="145261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4476" cy="1452611"/>
            </a:xfrm>
            <a:custGeom>
              <a:avLst/>
              <a:gdLst/>
              <a:ahLst/>
              <a:cxnLst/>
              <a:rect l="l" t="t" r="r" b="b"/>
              <a:pathLst>
                <a:path w="1134476" h="1452611">
                  <a:moveTo>
                    <a:pt x="0" y="0"/>
                  </a:moveTo>
                  <a:lnTo>
                    <a:pt x="1134476" y="0"/>
                  </a:lnTo>
                  <a:lnTo>
                    <a:pt x="1134476" y="1452611"/>
                  </a:lnTo>
                  <a:lnTo>
                    <a:pt x="0" y="145261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01928" y="1434445"/>
            <a:ext cx="5663683" cy="421052"/>
            <a:chOff x="0" y="0"/>
            <a:chExt cx="1553594" cy="1154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53594" cy="115498"/>
            </a:xfrm>
            <a:custGeom>
              <a:avLst/>
              <a:gdLst/>
              <a:ahLst/>
              <a:cxnLst/>
              <a:rect l="l" t="t" r="r" b="b"/>
              <a:pathLst>
                <a:path w="1553594" h="115498">
                  <a:moveTo>
                    <a:pt x="0" y="0"/>
                  </a:moveTo>
                  <a:lnTo>
                    <a:pt x="1553594" y="0"/>
                  </a:lnTo>
                  <a:lnTo>
                    <a:pt x="1553594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6409295" y="1535000"/>
            <a:ext cx="671822" cy="21994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523915" y="1943100"/>
            <a:ext cx="5006418" cy="675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Cachorro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extends 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Mamifero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raca: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cor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,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raca: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 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super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cor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.raca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raca;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private </a:t>
            </a:r>
            <a:r>
              <a:rPr lang="en-US" sz="1400" dirty="0">
                <a:solidFill>
                  <a:srgbClr val="F8BFA7"/>
                </a:solidFill>
                <a:latin typeface="Fira Code"/>
              </a:rPr>
              <a:t>late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3ABDC4"/>
                </a:solidFill>
                <a:latin typeface="Fira Code"/>
              </a:rPr>
              <a:t>// </a:t>
            </a:r>
            <a:r>
              <a:rPr lang="en-US" sz="1400" dirty="0" err="1">
                <a:solidFill>
                  <a:srgbClr val="3ABDC4"/>
                </a:solidFill>
                <a:latin typeface="Fira Code"/>
              </a:rPr>
              <a:t>implementação</a:t>
            </a:r>
            <a:r>
              <a:rPr lang="en-US" sz="1400" dirty="0">
                <a:solidFill>
                  <a:srgbClr val="3ABDC4"/>
                </a:solidFill>
                <a:latin typeface="Fira Code"/>
              </a:rPr>
              <a:t> do </a:t>
            </a:r>
            <a:r>
              <a:rPr lang="en-US" sz="1400" dirty="0" err="1">
                <a:solidFill>
                  <a:srgbClr val="3ABDC4"/>
                </a:solidFill>
                <a:latin typeface="Fira Code"/>
              </a:rPr>
              <a:t>método</a:t>
            </a:r>
            <a:endParaRPr lang="en-US" sz="1400" dirty="0">
              <a:solidFill>
                <a:srgbClr val="3ABDC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private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corre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2DBEB1"/>
                </a:solidFill>
                <a:latin typeface="Fira Code"/>
              </a:rPr>
              <a:t>// </a:t>
            </a:r>
            <a:r>
              <a:rPr lang="en-US" sz="1400" dirty="0" err="1">
                <a:solidFill>
                  <a:srgbClr val="2DBEB1"/>
                </a:solidFill>
                <a:latin typeface="Fira Code"/>
              </a:rPr>
              <a:t>implementação</a:t>
            </a:r>
            <a:r>
              <a:rPr lang="en-US" sz="1400" dirty="0">
                <a:solidFill>
                  <a:srgbClr val="2DBEB1"/>
                </a:solidFill>
                <a:latin typeface="Fira Code"/>
              </a:rPr>
              <a:t> do </a:t>
            </a:r>
            <a:r>
              <a:rPr lang="en-US" sz="1400" dirty="0" err="1">
                <a:solidFill>
                  <a:srgbClr val="2DBEB1"/>
                </a:solidFill>
                <a:latin typeface="Fira Code"/>
              </a:rPr>
              <a:t>método</a:t>
            </a:r>
            <a:endParaRPr lang="en-US" sz="1400" dirty="0">
              <a:solidFill>
                <a:srgbClr val="2DBEB1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      </a:t>
            </a:r>
          </a:p>
          <a:p>
            <a:pPr>
              <a:lnSpc>
                <a:spcPts val="2189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comunica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.late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();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desloca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.corre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();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152525"/>
            <a:ext cx="4500556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POLIMORFISMO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801500" y="2320107"/>
            <a:ext cx="4385495" cy="6532447"/>
            <a:chOff x="0" y="0"/>
            <a:chExt cx="878446" cy="130849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8446" cy="1308496"/>
            </a:xfrm>
            <a:custGeom>
              <a:avLst/>
              <a:gdLst/>
              <a:ahLst/>
              <a:cxnLst/>
              <a:rect l="l" t="t" r="r" b="b"/>
              <a:pathLst>
                <a:path w="878446" h="1308496">
                  <a:moveTo>
                    <a:pt x="0" y="0"/>
                  </a:moveTo>
                  <a:lnTo>
                    <a:pt x="878446" y="0"/>
                  </a:lnTo>
                  <a:lnTo>
                    <a:pt x="878446" y="1308496"/>
                  </a:lnTo>
                  <a:lnTo>
                    <a:pt x="0" y="130849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938875" y="2159817"/>
            <a:ext cx="4476925" cy="6508850"/>
            <a:chOff x="0" y="0"/>
            <a:chExt cx="896760" cy="13037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96760" cy="1303770"/>
            </a:xfrm>
            <a:custGeom>
              <a:avLst/>
              <a:gdLst/>
              <a:ahLst/>
              <a:cxnLst/>
              <a:rect l="l" t="t" r="r" b="b"/>
              <a:pathLst>
                <a:path w="896760" h="1303770">
                  <a:moveTo>
                    <a:pt x="0" y="0"/>
                  </a:moveTo>
                  <a:lnTo>
                    <a:pt x="896760" y="0"/>
                  </a:lnTo>
                  <a:lnTo>
                    <a:pt x="896760" y="1303770"/>
                  </a:lnTo>
                  <a:lnTo>
                    <a:pt x="0" y="1303770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938875" y="2159817"/>
            <a:ext cx="4476925" cy="421052"/>
            <a:chOff x="0" y="0"/>
            <a:chExt cx="1228057" cy="11549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28057" cy="115498"/>
            </a:xfrm>
            <a:custGeom>
              <a:avLst/>
              <a:gdLst/>
              <a:ahLst/>
              <a:cxnLst/>
              <a:rect l="l" t="t" r="r" b="b"/>
              <a:pathLst>
                <a:path w="1228057" h="115498">
                  <a:moveTo>
                    <a:pt x="0" y="0"/>
                  </a:moveTo>
                  <a:lnTo>
                    <a:pt x="1228057" y="0"/>
                  </a:lnTo>
                  <a:lnTo>
                    <a:pt x="1228057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3046242" y="2260372"/>
            <a:ext cx="671822" cy="219944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3160862" y="2705510"/>
            <a:ext cx="3814363" cy="572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9"/>
              </a:lnSpc>
            </a:pPr>
            <a:r>
              <a:rPr lang="en-US" sz="156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Morcego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extends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Mamifero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(cor: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super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(cor)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private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ecolocaliza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3ABDC4"/>
                </a:solidFill>
                <a:latin typeface="Fira Code"/>
              </a:rPr>
              <a:t>// implementação do método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564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private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voa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// implementação do método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      </a:t>
            </a:r>
          </a:p>
          <a:p>
            <a:pPr>
              <a:lnSpc>
                <a:spcPts val="2189"/>
              </a:lnSpc>
            </a:pPr>
            <a:endParaRPr lang="en-US" sz="1564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comunica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.ecolocaliza();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564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desloca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.voa();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4500556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POLIMORFISMO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15137" y="3296880"/>
            <a:ext cx="3885533" cy="3693239"/>
            <a:chOff x="0" y="0"/>
            <a:chExt cx="5180711" cy="492431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80711" cy="4924319"/>
              <a:chOff x="0" y="0"/>
              <a:chExt cx="18218478" cy="1731685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17253352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53352">
                    <a:moveTo>
                      <a:pt x="18062268" y="17253352"/>
                    </a:moveTo>
                    <a:lnTo>
                      <a:pt x="92710" y="17253352"/>
                    </a:lnTo>
                    <a:cubicBezTo>
                      <a:pt x="41910" y="17253352"/>
                      <a:pt x="0" y="17211441"/>
                      <a:pt x="0" y="1716064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59371"/>
                    </a:lnTo>
                    <a:cubicBezTo>
                      <a:pt x="18154979" y="17211441"/>
                      <a:pt x="18113068" y="17253352"/>
                      <a:pt x="18062268" y="17253352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17316852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316852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92391"/>
                    </a:lnTo>
                    <a:cubicBezTo>
                      <a:pt x="18158788" y="17227952"/>
                      <a:pt x="18129579" y="17257162"/>
                      <a:pt x="18094018" y="17257162"/>
                    </a:cubicBezTo>
                    <a:lnTo>
                      <a:pt x="124460" y="17257162"/>
                    </a:lnTo>
                    <a:cubicBezTo>
                      <a:pt x="88900" y="17257162"/>
                      <a:pt x="59690" y="17227952"/>
                      <a:pt x="59690" y="1719239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92391"/>
                    </a:lnTo>
                    <a:cubicBezTo>
                      <a:pt x="0" y="17260971"/>
                      <a:pt x="55880" y="17316852"/>
                      <a:pt x="124460" y="17316852"/>
                    </a:cubicBezTo>
                    <a:lnTo>
                      <a:pt x="18094018" y="17316852"/>
                    </a:lnTo>
                    <a:cubicBezTo>
                      <a:pt x="18162598" y="17316852"/>
                      <a:pt x="18218479" y="17260971"/>
                      <a:pt x="18218479" y="17192391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99308" y="105302"/>
              <a:ext cx="4782096" cy="1505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1"/>
                </a:lnSpc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&lt;interface&gt;</a:t>
              </a:r>
            </a:p>
            <a:p>
              <a:pPr marL="0" lvl="0" indent="0" algn="ctr">
                <a:lnSpc>
                  <a:spcPts val="4671"/>
                </a:lnSpc>
                <a:spcBef>
                  <a:spcPct val="0"/>
                </a:spcBef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Cacador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929677"/>
              <a:ext cx="5180711" cy="0"/>
            </a:xfrm>
            <a:prstGeom prst="line">
              <a:avLst/>
            </a:prstGeom>
            <a:ln w="1678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3242730"/>
              <a:ext cx="5180711" cy="0"/>
            </a:xfrm>
            <a:prstGeom prst="line">
              <a:avLst/>
            </a:prstGeom>
            <a:ln w="1678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89069" y="3809778"/>
              <a:ext cx="4692334" cy="71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671"/>
                </a:lnSpc>
                <a:spcBef>
                  <a:spcPct val="0"/>
                </a:spcBef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rastreia(): void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81234" y="4934608"/>
            <a:ext cx="1562949" cy="417760"/>
            <a:chOff x="0" y="0"/>
            <a:chExt cx="570168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81234" y="2545996"/>
            <a:ext cx="1562949" cy="417760"/>
            <a:chOff x="0" y="0"/>
            <a:chExt cx="570168" cy="15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181234" y="5583387"/>
            <a:ext cx="707806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 Bold"/>
              </a:rPr>
              <a:t>NÃO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permite a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IMPLEMENTAÇÃO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de métodos.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TODOS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os métodos são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ABSTRATOS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81234" y="3192356"/>
            <a:ext cx="7078066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>
                <a:solidFill>
                  <a:srgbClr val="000000"/>
                </a:solidFill>
                <a:latin typeface="Montserrat Bold"/>
              </a:rPr>
              <a:t>INTERFACES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podem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ser vistas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como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classes </a:t>
            </a:r>
            <a:r>
              <a:rPr lang="en-US" sz="2271" dirty="0">
                <a:solidFill>
                  <a:srgbClr val="000000"/>
                </a:solidFill>
                <a:latin typeface="Montserrat Bold"/>
              </a:rPr>
              <a:t>ABSTRATAS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mais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>
                <a:solidFill>
                  <a:srgbClr val="000000"/>
                </a:solidFill>
                <a:latin typeface="Montserrat Bold"/>
              </a:rPr>
              <a:t>LIMITADAS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.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Também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não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podem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ser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instanciadas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diretamente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. 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244612" y="6050382"/>
            <a:ext cx="3885533" cy="3693239"/>
            <a:chOff x="0" y="0"/>
            <a:chExt cx="5180711" cy="492431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5180711" cy="4924319"/>
              <a:chOff x="0" y="0"/>
              <a:chExt cx="18218478" cy="1731685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18154979" cy="17253352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53352">
                    <a:moveTo>
                      <a:pt x="18062268" y="17253352"/>
                    </a:moveTo>
                    <a:lnTo>
                      <a:pt x="92710" y="17253352"/>
                    </a:lnTo>
                    <a:cubicBezTo>
                      <a:pt x="41910" y="17253352"/>
                      <a:pt x="0" y="17211441"/>
                      <a:pt x="0" y="1716064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59371"/>
                    </a:lnTo>
                    <a:cubicBezTo>
                      <a:pt x="18154979" y="17211441"/>
                      <a:pt x="18113068" y="17253352"/>
                      <a:pt x="18062268" y="17253352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18218479" cy="17316852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316852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92391"/>
                    </a:lnTo>
                    <a:cubicBezTo>
                      <a:pt x="18158788" y="17227952"/>
                      <a:pt x="18129579" y="17257162"/>
                      <a:pt x="18094018" y="17257162"/>
                    </a:cubicBezTo>
                    <a:lnTo>
                      <a:pt x="124460" y="17257162"/>
                    </a:lnTo>
                    <a:cubicBezTo>
                      <a:pt x="88900" y="17257162"/>
                      <a:pt x="59690" y="17227952"/>
                      <a:pt x="59690" y="1719239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92391"/>
                    </a:lnTo>
                    <a:cubicBezTo>
                      <a:pt x="0" y="17260971"/>
                      <a:pt x="55880" y="17316852"/>
                      <a:pt x="124460" y="17316852"/>
                    </a:cubicBezTo>
                    <a:lnTo>
                      <a:pt x="18094018" y="17316852"/>
                    </a:lnTo>
                    <a:cubicBezTo>
                      <a:pt x="18162598" y="17316852"/>
                      <a:pt x="18218479" y="17260971"/>
                      <a:pt x="18218479" y="17192391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99308" y="105302"/>
              <a:ext cx="4782096" cy="1505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1"/>
                </a:lnSpc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&lt;interface&gt;</a:t>
              </a:r>
            </a:p>
            <a:p>
              <a:pPr marL="0" lvl="0" indent="0" algn="ctr">
                <a:lnSpc>
                  <a:spcPts val="4671"/>
                </a:lnSpc>
                <a:spcBef>
                  <a:spcPct val="0"/>
                </a:spcBef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Guia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1929677"/>
              <a:ext cx="5180711" cy="0"/>
            </a:xfrm>
            <a:prstGeom prst="line">
              <a:avLst/>
            </a:prstGeom>
            <a:ln w="1678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0" y="3242730"/>
              <a:ext cx="5180711" cy="0"/>
            </a:xfrm>
            <a:prstGeom prst="line">
              <a:avLst/>
            </a:prstGeom>
            <a:ln w="1678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289069" y="3809778"/>
              <a:ext cx="4692334" cy="71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671"/>
                </a:lnSpc>
                <a:spcBef>
                  <a:spcPct val="0"/>
                </a:spcBef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guia(): void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181234" y="6897013"/>
            <a:ext cx="1562949" cy="417760"/>
            <a:chOff x="0" y="0"/>
            <a:chExt cx="570168" cy="15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181234" y="7545792"/>
            <a:ext cx="707806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 Bold"/>
              </a:rPr>
              <a:t>NÃO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permite a definição de atributos.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APENAS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constantes estáticas são permitidas.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CC9DA8E6-A8AC-7E67-E348-47B993D236C3}"/>
              </a:ext>
            </a:extLst>
          </p:cNvPr>
          <p:cNvSpPr txBox="1"/>
          <p:nvPr/>
        </p:nvSpPr>
        <p:spPr>
          <a:xfrm>
            <a:off x="1028700" y="2135260"/>
            <a:ext cx="450055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8800" dirty="0">
                <a:solidFill>
                  <a:srgbClr val="B91646"/>
                </a:solidFill>
                <a:latin typeface="Bebas Neue Bold"/>
              </a:rPr>
              <a:t>interfaces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374" y="1813713"/>
            <a:ext cx="6012740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 dirty="0">
                <a:solidFill>
                  <a:srgbClr val="B91646"/>
                </a:solidFill>
                <a:latin typeface="Bebas Neue Bold"/>
              </a:rPr>
              <a:t>EQUALS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2555"/>
            <a:ext cx="717381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Método utilizado para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comparar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dois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objetos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03362"/>
            <a:ext cx="7173811" cy="242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Poppins"/>
              </a:rPr>
              <a:t>Ao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utilizar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deve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-se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evitar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a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comparação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por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meio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dos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operadores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"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==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" e "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===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".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Apesar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funcionar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estes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operadores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não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comparam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o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conteúdo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dos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e sim o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enderço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de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memória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ocupado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por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ele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407270"/>
            <a:ext cx="7173811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Poppins"/>
              </a:rPr>
              <a:t>Implementando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um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método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equals 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é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possível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seguir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a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regra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cabível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contexto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da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aplicação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09603" y="1256438"/>
            <a:ext cx="5912787" cy="7961948"/>
            <a:chOff x="0" y="0"/>
            <a:chExt cx="1010751" cy="1361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0751" cy="1361042"/>
            </a:xfrm>
            <a:custGeom>
              <a:avLst/>
              <a:gdLst/>
              <a:ahLst/>
              <a:cxnLst/>
              <a:rect l="l" t="t" r="r" b="b"/>
              <a:pathLst>
                <a:path w="1010751" h="1361042">
                  <a:moveTo>
                    <a:pt x="0" y="0"/>
                  </a:moveTo>
                  <a:lnTo>
                    <a:pt x="1010751" y="0"/>
                  </a:lnTo>
                  <a:lnTo>
                    <a:pt x="1010751" y="1361042"/>
                  </a:lnTo>
                  <a:lnTo>
                    <a:pt x="0" y="136104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44178" y="1068614"/>
            <a:ext cx="6101797" cy="7999321"/>
            <a:chOff x="0" y="0"/>
            <a:chExt cx="1043061" cy="136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3061" cy="1367431"/>
            </a:xfrm>
            <a:custGeom>
              <a:avLst/>
              <a:gdLst/>
              <a:ahLst/>
              <a:cxnLst/>
              <a:rect l="l" t="t" r="r" b="b"/>
              <a:pathLst>
                <a:path w="1043061" h="1367431">
                  <a:moveTo>
                    <a:pt x="0" y="0"/>
                  </a:moveTo>
                  <a:lnTo>
                    <a:pt x="1043061" y="0"/>
                  </a:lnTo>
                  <a:lnTo>
                    <a:pt x="1043061" y="1367431"/>
                  </a:lnTo>
                  <a:lnTo>
                    <a:pt x="0" y="136743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44178" y="1068614"/>
            <a:ext cx="6101797" cy="493379"/>
            <a:chOff x="0" y="0"/>
            <a:chExt cx="1428407" cy="1154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28407" cy="115498"/>
            </a:xfrm>
            <a:custGeom>
              <a:avLst/>
              <a:gdLst/>
              <a:ahLst/>
              <a:cxnLst/>
              <a:rect l="l" t="t" r="r" b="b"/>
              <a:pathLst>
                <a:path w="1428407" h="115498">
                  <a:moveTo>
                    <a:pt x="0" y="0"/>
                  </a:moveTo>
                  <a:lnTo>
                    <a:pt x="1428407" y="0"/>
                  </a:lnTo>
                  <a:lnTo>
                    <a:pt x="1428407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0969988" y="1186441"/>
            <a:ext cx="787225" cy="25772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179822" y="1676485"/>
            <a:ext cx="5555270" cy="71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1"/>
              </a:lnSpc>
            </a:pPr>
            <a:r>
              <a:rPr lang="en-US" sz="1822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Thing {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protected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name: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E8CFE"/>
                </a:solidFill>
                <a:latin typeface="Fira Code"/>
              </a:rPr>
              <a:t>  protected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life: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E8CFE"/>
                </a:solidFill>
                <a:latin typeface="Fira Code"/>
              </a:rPr>
              <a:t>  protected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destroyed: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822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(name: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,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          life: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.life = life;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.destroyed = </a:t>
            </a:r>
            <a:r>
              <a:rPr lang="en-US" sz="1822">
                <a:solidFill>
                  <a:srgbClr val="7ED957"/>
                </a:solidFill>
                <a:latin typeface="Fira Code"/>
              </a:rPr>
              <a:t>false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.name = name;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551"/>
              </a:lnSpc>
            </a:pPr>
            <a:endParaRPr lang="en-US" sz="1822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D9D9D9"/>
                </a:solidFill>
                <a:latin typeface="Fira Code"/>
              </a:rPr>
              <a:t>  //métodos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822">
                <a:solidFill>
                  <a:srgbClr val="F8BFA7"/>
                </a:solidFill>
                <a:latin typeface="Fira Code"/>
              </a:rPr>
              <a:t>getName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string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return 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.name;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551"/>
              </a:lnSpc>
            </a:pPr>
            <a:endParaRPr lang="en-US" sz="1822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822">
                <a:solidFill>
                  <a:srgbClr val="F8BFA7"/>
                </a:solidFill>
                <a:latin typeface="Fira Code"/>
              </a:rPr>
              <a:t>equals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(thing: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Thing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boolean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return 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.name === thing.getName()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70331CE-9198-B7E4-F9EE-9DA7AFDC7FAA}"/>
              </a:ext>
            </a:extLst>
          </p:cNvPr>
          <p:cNvSpPr txBox="1"/>
          <p:nvPr/>
        </p:nvSpPr>
        <p:spPr>
          <a:xfrm>
            <a:off x="1028700" y="1152525"/>
            <a:ext cx="4500556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POLIMORFISMO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4722" y="2828237"/>
            <a:ext cx="3272180" cy="2499444"/>
            <a:chOff x="0" y="-76200"/>
            <a:chExt cx="667550" cy="509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550" cy="373669"/>
            </a:xfrm>
            <a:custGeom>
              <a:avLst/>
              <a:gdLst/>
              <a:ahLst/>
              <a:cxnLst/>
              <a:rect l="l" t="t" r="r" b="b"/>
              <a:pathLst>
                <a:path w="667550" h="373669">
                  <a:moveTo>
                    <a:pt x="120665" y="0"/>
                  </a:moveTo>
                  <a:lnTo>
                    <a:pt x="546884" y="0"/>
                  </a:lnTo>
                  <a:cubicBezTo>
                    <a:pt x="578887" y="0"/>
                    <a:pt x="609578" y="12713"/>
                    <a:pt x="632208" y="35342"/>
                  </a:cubicBezTo>
                  <a:cubicBezTo>
                    <a:pt x="654837" y="57971"/>
                    <a:pt x="667550" y="88663"/>
                    <a:pt x="667550" y="120665"/>
                  </a:cubicBezTo>
                  <a:lnTo>
                    <a:pt x="667550" y="253004"/>
                  </a:lnTo>
                  <a:cubicBezTo>
                    <a:pt x="667550" y="319645"/>
                    <a:pt x="613526" y="373669"/>
                    <a:pt x="546884" y="373669"/>
                  </a:cubicBezTo>
                  <a:lnTo>
                    <a:pt x="120665" y="373669"/>
                  </a:lnTo>
                  <a:cubicBezTo>
                    <a:pt x="88663" y="373669"/>
                    <a:pt x="57971" y="360956"/>
                    <a:pt x="35342" y="338327"/>
                  </a:cubicBezTo>
                  <a:cubicBezTo>
                    <a:pt x="12713" y="315698"/>
                    <a:pt x="0" y="285006"/>
                    <a:pt x="0" y="253004"/>
                  </a:cubicBezTo>
                  <a:lnTo>
                    <a:pt x="0" y="120665"/>
                  </a:lnTo>
                  <a:cubicBezTo>
                    <a:pt x="0" y="88663"/>
                    <a:pt x="12713" y="57971"/>
                    <a:pt x="35342" y="35342"/>
                  </a:cubicBezTo>
                  <a:cubicBezTo>
                    <a:pt x="57971" y="12713"/>
                    <a:pt x="88663" y="0"/>
                    <a:pt x="120665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67550" cy="509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 err="1">
                  <a:solidFill>
                    <a:srgbClr val="000000"/>
                  </a:solidFill>
                  <a:latin typeface="Montserrat"/>
                </a:rPr>
                <a:t>app.ts</a:t>
              </a:r>
              <a:endParaRPr lang="en-US" sz="2271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04722" y="4940691"/>
            <a:ext cx="3272180" cy="2425834"/>
            <a:chOff x="0" y="-76200"/>
            <a:chExt cx="667550" cy="4948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550" cy="373669"/>
            </a:xfrm>
            <a:custGeom>
              <a:avLst/>
              <a:gdLst/>
              <a:ahLst/>
              <a:cxnLst/>
              <a:rect l="l" t="t" r="r" b="b"/>
              <a:pathLst>
                <a:path w="667550" h="373669">
                  <a:moveTo>
                    <a:pt x="120665" y="0"/>
                  </a:moveTo>
                  <a:lnTo>
                    <a:pt x="546884" y="0"/>
                  </a:lnTo>
                  <a:cubicBezTo>
                    <a:pt x="578887" y="0"/>
                    <a:pt x="609578" y="12713"/>
                    <a:pt x="632208" y="35342"/>
                  </a:cubicBezTo>
                  <a:cubicBezTo>
                    <a:pt x="654837" y="57971"/>
                    <a:pt x="667550" y="88663"/>
                    <a:pt x="667550" y="120665"/>
                  </a:cubicBezTo>
                  <a:lnTo>
                    <a:pt x="667550" y="253004"/>
                  </a:lnTo>
                  <a:cubicBezTo>
                    <a:pt x="667550" y="319645"/>
                    <a:pt x="613526" y="373669"/>
                    <a:pt x="546884" y="373669"/>
                  </a:cubicBezTo>
                  <a:lnTo>
                    <a:pt x="120665" y="373669"/>
                  </a:lnTo>
                  <a:cubicBezTo>
                    <a:pt x="88663" y="373669"/>
                    <a:pt x="57971" y="360956"/>
                    <a:pt x="35342" y="338327"/>
                  </a:cubicBezTo>
                  <a:cubicBezTo>
                    <a:pt x="12713" y="315698"/>
                    <a:pt x="0" y="285006"/>
                    <a:pt x="0" y="253004"/>
                  </a:cubicBezTo>
                  <a:lnTo>
                    <a:pt x="0" y="120665"/>
                  </a:lnTo>
                  <a:cubicBezTo>
                    <a:pt x="0" y="88663"/>
                    <a:pt x="12713" y="57971"/>
                    <a:pt x="35342" y="35342"/>
                  </a:cubicBezTo>
                  <a:cubicBezTo>
                    <a:pt x="57971" y="12713"/>
                    <a:pt x="88663" y="0"/>
                    <a:pt x="120665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662235" cy="494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 err="1">
                  <a:solidFill>
                    <a:srgbClr val="000000"/>
                  </a:solidFill>
                  <a:latin typeface="Montserrat"/>
                </a:rPr>
                <a:t>vector.add</a:t>
              </a:r>
              <a:endParaRPr lang="en-US" sz="2271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04722" y="7053144"/>
            <a:ext cx="3272180" cy="2499444"/>
            <a:chOff x="0" y="-76200"/>
            <a:chExt cx="667550" cy="509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550" cy="373669"/>
            </a:xfrm>
            <a:custGeom>
              <a:avLst/>
              <a:gdLst/>
              <a:ahLst/>
              <a:cxnLst/>
              <a:rect l="l" t="t" r="r" b="b"/>
              <a:pathLst>
                <a:path w="667550" h="373669">
                  <a:moveTo>
                    <a:pt x="120665" y="0"/>
                  </a:moveTo>
                  <a:lnTo>
                    <a:pt x="546884" y="0"/>
                  </a:lnTo>
                  <a:cubicBezTo>
                    <a:pt x="578887" y="0"/>
                    <a:pt x="609578" y="12713"/>
                    <a:pt x="632208" y="35342"/>
                  </a:cubicBezTo>
                  <a:cubicBezTo>
                    <a:pt x="654837" y="57971"/>
                    <a:pt x="667550" y="88663"/>
                    <a:pt x="667550" y="120665"/>
                  </a:cubicBezTo>
                  <a:lnTo>
                    <a:pt x="667550" y="253004"/>
                  </a:lnTo>
                  <a:cubicBezTo>
                    <a:pt x="667550" y="319645"/>
                    <a:pt x="613526" y="373669"/>
                    <a:pt x="546884" y="373669"/>
                  </a:cubicBezTo>
                  <a:lnTo>
                    <a:pt x="120665" y="373669"/>
                  </a:lnTo>
                  <a:cubicBezTo>
                    <a:pt x="88663" y="373669"/>
                    <a:pt x="57971" y="360956"/>
                    <a:pt x="35342" y="338327"/>
                  </a:cubicBezTo>
                  <a:cubicBezTo>
                    <a:pt x="12713" y="315698"/>
                    <a:pt x="0" y="285006"/>
                    <a:pt x="0" y="253004"/>
                  </a:cubicBezTo>
                  <a:lnTo>
                    <a:pt x="0" y="120665"/>
                  </a:lnTo>
                  <a:cubicBezTo>
                    <a:pt x="0" y="88663"/>
                    <a:pt x="12713" y="57971"/>
                    <a:pt x="35342" y="35342"/>
                  </a:cubicBezTo>
                  <a:cubicBezTo>
                    <a:pt x="57971" y="12713"/>
                    <a:pt x="88663" y="0"/>
                    <a:pt x="120665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662235" cy="509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 err="1">
                  <a:solidFill>
                    <a:srgbClr val="000000"/>
                  </a:solidFill>
                  <a:latin typeface="Montserrat"/>
                </a:rPr>
                <a:t>vector.verifyLength</a:t>
              </a:r>
              <a:endParaRPr lang="en-US" sz="2271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86716">
            <a:off x="7673774" y="4248511"/>
            <a:ext cx="1156773" cy="17899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247775"/>
            <a:ext cx="7616349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EXCEÇÕES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86716">
            <a:off x="7673774" y="6531670"/>
            <a:ext cx="1156773" cy="17899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426468">
            <a:off x="3516292" y="6398001"/>
            <a:ext cx="1156773" cy="178997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884188" y="4786155"/>
            <a:ext cx="114130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 dirty="0">
                <a:solidFill>
                  <a:srgbClr val="000000"/>
                </a:solidFill>
                <a:latin typeface="Montserrat"/>
              </a:rPr>
              <a:t>chama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84188" y="6898608"/>
            <a:ext cx="114130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 dirty="0">
                <a:solidFill>
                  <a:srgbClr val="000000"/>
                </a:solidFill>
                <a:latin typeface="Montserrat"/>
              </a:rPr>
              <a:t>chama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5728" y="6641022"/>
            <a:ext cx="2147994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Devolve exceção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ou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ERROR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88725" y="6591848"/>
            <a:ext cx="2184997" cy="1450074"/>
            <a:chOff x="0" y="0"/>
            <a:chExt cx="575472" cy="3819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472" cy="381913"/>
            </a:xfrm>
            <a:custGeom>
              <a:avLst/>
              <a:gdLst/>
              <a:ahLst/>
              <a:cxnLst/>
              <a:rect l="l" t="t" r="r" b="b"/>
              <a:pathLst>
                <a:path w="575472" h="381913">
                  <a:moveTo>
                    <a:pt x="0" y="0"/>
                  </a:moveTo>
                  <a:lnTo>
                    <a:pt x="575472" y="0"/>
                  </a:lnTo>
                  <a:lnTo>
                    <a:pt x="575472" y="381913"/>
                  </a:lnTo>
                  <a:lnTo>
                    <a:pt x="0" y="381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B91646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964655" y="2149074"/>
            <a:ext cx="5789277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Evento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que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ocorrem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durante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a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execução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programas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que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fogem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do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fluxo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esperado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suas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instruções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935220" y="877308"/>
            <a:ext cx="1562949" cy="417760"/>
            <a:chOff x="0" y="0"/>
            <a:chExt cx="570168" cy="152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964655" y="1418223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 que são?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64655" y="4926039"/>
            <a:ext cx="5789277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Ao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disparar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uma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exceção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, o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programa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permite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que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outras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partes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do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próprio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programa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ou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até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mesmo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outros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programas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compreendam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a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falha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no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fluxo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esperado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0935220" y="3654273"/>
            <a:ext cx="1562949" cy="417760"/>
            <a:chOff x="0" y="0"/>
            <a:chExt cx="570168" cy="15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0964655" y="4195189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Pra que servem?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964655" y="8074231"/>
            <a:ext cx="5789277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</a:rPr>
              <a:t>São disparadas a partir do uso do termo </a:t>
            </a:r>
            <a:r>
              <a:rPr lang="en-US" sz="1999">
                <a:solidFill>
                  <a:srgbClr val="000000"/>
                </a:solidFill>
                <a:latin typeface="Montserrat Bold"/>
              </a:rPr>
              <a:t>"throw"</a:t>
            </a:r>
            <a:r>
              <a:rPr lang="en-US" sz="1999">
                <a:solidFill>
                  <a:srgbClr val="000000"/>
                </a:solidFill>
                <a:latin typeface="Montserrat"/>
              </a:rPr>
              <a:t> e podem ser identificadas e devidamente tratadas usando </a:t>
            </a:r>
            <a:r>
              <a:rPr lang="en-US" sz="1999">
                <a:solidFill>
                  <a:srgbClr val="000000"/>
                </a:solidFill>
                <a:latin typeface="Montserrat Bold"/>
              </a:rPr>
              <a:t>"try...catch"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935220" y="6802465"/>
            <a:ext cx="1562949" cy="417760"/>
            <a:chOff x="0" y="0"/>
            <a:chExt cx="570168" cy="152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0964655" y="7343380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tratar?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74348" y="2925586"/>
            <a:ext cx="4118762" cy="41187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42663" y="1599815"/>
            <a:ext cx="11202675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ESTRUTURAS DE DADOS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42801" y="3197054"/>
            <a:ext cx="3740870" cy="37408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50310"/>
          <a:stretch>
            <a:fillRect/>
          </a:stretch>
        </p:blipFill>
        <p:spPr>
          <a:xfrm>
            <a:off x="2694890" y="3545633"/>
            <a:ext cx="6125415" cy="304371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578673" y="7183729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608107" y="7724644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 que são?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8673" y="8387236"/>
            <a:ext cx="7307270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Tipos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não-primitivos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organização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dados para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atender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aos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diferentes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requisitos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processamento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7613" y="1295400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 dirty="0">
                <a:solidFill>
                  <a:srgbClr val="000000"/>
                </a:solidFill>
                <a:latin typeface="Bebas Neue Bold"/>
              </a:rPr>
              <a:t>ARRAY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000149" y="4753534"/>
            <a:ext cx="1872255" cy="1831641"/>
            <a:chOff x="0" y="0"/>
            <a:chExt cx="381954" cy="373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404" y="4753534"/>
            <a:ext cx="1872255" cy="1831641"/>
            <a:chOff x="0" y="0"/>
            <a:chExt cx="381954" cy="373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>
                  <a:solidFill>
                    <a:srgbClr val="000000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44658" y="4753534"/>
            <a:ext cx="1872255" cy="1831641"/>
            <a:chOff x="0" y="0"/>
            <a:chExt cx="381954" cy="3736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>
                  <a:solidFill>
                    <a:srgbClr val="000000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16913" y="4753534"/>
            <a:ext cx="1872255" cy="1831641"/>
            <a:chOff x="0" y="0"/>
            <a:chExt cx="381954" cy="3736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01298" y="5321747"/>
            <a:ext cx="695216" cy="6952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06064" y="5321747"/>
            <a:ext cx="695216" cy="69521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0830" y="5321747"/>
            <a:ext cx="695216" cy="69521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15596" y="4629603"/>
            <a:ext cx="1872255" cy="1831641"/>
            <a:chOff x="0" y="0"/>
            <a:chExt cx="381954" cy="3736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515755" y="8004401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Posições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bem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definidas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515755" y="8346477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Tamanho limitado (nem sempre)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15755" y="8688554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Itens podem ser adicionados em qualquer posição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99119" y="3120596"/>
            <a:ext cx="1022628" cy="163293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4962" y="3120596"/>
            <a:ext cx="1022628" cy="163293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3120596"/>
            <a:ext cx="1022628" cy="163293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69472" y="3120596"/>
            <a:ext cx="1022628" cy="1632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Poppins"/>
              </a:rPr>
              <a:t>+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estado</a:t>
            </a:r>
            <a:endParaRPr lang="en-US" sz="2399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01421" y="5258048"/>
            <a:ext cx="1527081" cy="45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Poppins"/>
              </a:rPr>
              <a:t>+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escopo</a:t>
            </a:r>
            <a:endParaRPr lang="en-US" sz="2399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55383" y="2818806"/>
            <a:ext cx="1872255" cy="1831641"/>
            <a:chOff x="0" y="0"/>
            <a:chExt cx="381954" cy="373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27638" y="2818806"/>
            <a:ext cx="1872255" cy="1831641"/>
            <a:chOff x="0" y="0"/>
            <a:chExt cx="381954" cy="373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9893" y="2818806"/>
            <a:ext cx="1872255" cy="1831641"/>
            <a:chOff x="0" y="0"/>
            <a:chExt cx="381954" cy="373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72147" y="2818806"/>
            <a:ext cx="1872255" cy="1831641"/>
            <a:chOff x="0" y="0"/>
            <a:chExt cx="381954" cy="373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56532" y="3387019"/>
            <a:ext cx="695216" cy="6952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61298" y="3387019"/>
            <a:ext cx="695216" cy="69521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66064" y="3387019"/>
            <a:ext cx="695216" cy="69521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0831" y="2794360"/>
            <a:ext cx="1872255" cy="1831641"/>
            <a:chOff x="0" y="0"/>
            <a:chExt cx="381954" cy="3736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94301" y="1097635"/>
            <a:ext cx="7616349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LISTA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906213" y="5006218"/>
            <a:ext cx="8433996" cy="4743213"/>
            <a:chOff x="0" y="0"/>
            <a:chExt cx="1297103" cy="72948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7103" cy="729481"/>
            </a:xfrm>
            <a:custGeom>
              <a:avLst/>
              <a:gdLst/>
              <a:ahLst/>
              <a:cxnLst/>
              <a:rect l="l" t="t" r="r" b="b"/>
              <a:pathLst>
                <a:path w="1297103" h="729481">
                  <a:moveTo>
                    <a:pt x="0" y="0"/>
                  </a:moveTo>
                  <a:lnTo>
                    <a:pt x="1297103" y="0"/>
                  </a:lnTo>
                  <a:lnTo>
                    <a:pt x="1297103" y="729481"/>
                  </a:lnTo>
                  <a:lnTo>
                    <a:pt x="0" y="7294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55794" y="4797451"/>
            <a:ext cx="8570121" cy="4825251"/>
            <a:chOff x="0" y="0"/>
            <a:chExt cx="1318039" cy="7420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18039" cy="742098"/>
            </a:xfrm>
            <a:custGeom>
              <a:avLst/>
              <a:gdLst/>
              <a:ahLst/>
              <a:cxnLst/>
              <a:rect l="l" t="t" r="r" b="b"/>
              <a:pathLst>
                <a:path w="1318039" h="742098">
                  <a:moveTo>
                    <a:pt x="0" y="0"/>
                  </a:moveTo>
                  <a:lnTo>
                    <a:pt x="1318039" y="0"/>
                  </a:lnTo>
                  <a:lnTo>
                    <a:pt x="1318039" y="742098"/>
                  </a:lnTo>
                  <a:lnTo>
                    <a:pt x="0" y="742098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055794" y="4797451"/>
            <a:ext cx="8570121" cy="548393"/>
            <a:chOff x="0" y="0"/>
            <a:chExt cx="1804971" cy="1154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04971" cy="115498"/>
            </a:xfrm>
            <a:custGeom>
              <a:avLst/>
              <a:gdLst/>
              <a:ahLst/>
              <a:cxnLst/>
              <a:rect l="l" t="t" r="r" b="b"/>
              <a:pathLst>
                <a:path w="1804971" h="115498">
                  <a:moveTo>
                    <a:pt x="0" y="0"/>
                  </a:moveTo>
                  <a:lnTo>
                    <a:pt x="1804971" y="0"/>
                  </a:lnTo>
                  <a:lnTo>
                    <a:pt x="1804971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9195633" y="4928416"/>
            <a:ext cx="875003" cy="286462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428864" y="5477350"/>
            <a:ext cx="7953375" cy="400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4"/>
              </a:lnSpc>
            </a:pPr>
            <a:r>
              <a:rPr lang="en-US" sz="2545">
                <a:solidFill>
                  <a:srgbClr val="FE8CFE"/>
                </a:solidFill>
                <a:latin typeface="Fira Code"/>
              </a:rPr>
              <a:t>export </a:t>
            </a:r>
            <a:r>
              <a:rPr lang="en-US" sz="2545">
                <a:solidFill>
                  <a:srgbClr val="2DBEB1"/>
                </a:solidFill>
                <a:latin typeface="Fira Code"/>
              </a:rPr>
              <a:t>interface 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IList {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add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(item: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remove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(index: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get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(index: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set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(index: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, item: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 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contains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(item: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size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isEmpty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4324" y="610764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Posições bem definidas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4324" y="6545194"/>
            <a:ext cx="802632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Tamanho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se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adapta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à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posição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ocupada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maior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índice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84324" y="6982742"/>
            <a:ext cx="7965752" cy="398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Itens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podem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ser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adicionados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qualquer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posição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3755383" y="1368440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Array de "luxo"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84324" y="7400968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Não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possui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ordem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saída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definida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55383" y="2818806"/>
            <a:ext cx="1872255" cy="1831641"/>
            <a:chOff x="0" y="0"/>
            <a:chExt cx="381954" cy="373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27638" y="2818806"/>
            <a:ext cx="1872255" cy="1831641"/>
            <a:chOff x="0" y="0"/>
            <a:chExt cx="381954" cy="373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9893" y="2818806"/>
            <a:ext cx="1872255" cy="1831641"/>
            <a:chOff x="0" y="0"/>
            <a:chExt cx="381954" cy="373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72147" y="2818806"/>
            <a:ext cx="1872255" cy="1831641"/>
            <a:chOff x="0" y="0"/>
            <a:chExt cx="381954" cy="373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56532" y="3387019"/>
            <a:ext cx="695216" cy="6952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61298" y="3387019"/>
            <a:ext cx="695216" cy="69521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66064" y="3387019"/>
            <a:ext cx="695216" cy="69521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0831" y="2694875"/>
            <a:ext cx="1872255" cy="1831641"/>
            <a:chOff x="0" y="0"/>
            <a:chExt cx="381954" cy="3736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94301" y="1097635"/>
            <a:ext cx="7616349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FILA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2427600" y="2918157"/>
            <a:ext cx="1022628" cy="163293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6348241" y="2918157"/>
            <a:ext cx="1022628" cy="1632939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9500106" y="5352267"/>
            <a:ext cx="6503570" cy="3453395"/>
            <a:chOff x="0" y="0"/>
            <a:chExt cx="1000214" cy="5311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00214" cy="531114"/>
            </a:xfrm>
            <a:custGeom>
              <a:avLst/>
              <a:gdLst/>
              <a:ahLst/>
              <a:cxnLst/>
              <a:rect l="l" t="t" r="r" b="b"/>
              <a:pathLst>
                <a:path w="1000214" h="531114">
                  <a:moveTo>
                    <a:pt x="0" y="0"/>
                  </a:moveTo>
                  <a:lnTo>
                    <a:pt x="1000214" y="0"/>
                  </a:lnTo>
                  <a:lnTo>
                    <a:pt x="1000214" y="531114"/>
                  </a:lnTo>
                  <a:lnTo>
                    <a:pt x="0" y="5311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49688" y="5143500"/>
            <a:ext cx="6651123" cy="3545989"/>
            <a:chOff x="0" y="0"/>
            <a:chExt cx="1022907" cy="54535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22907" cy="545354"/>
            </a:xfrm>
            <a:custGeom>
              <a:avLst/>
              <a:gdLst/>
              <a:ahLst/>
              <a:cxnLst/>
              <a:rect l="l" t="t" r="r" b="b"/>
              <a:pathLst>
                <a:path w="1022907" h="545354">
                  <a:moveTo>
                    <a:pt x="0" y="0"/>
                  </a:moveTo>
                  <a:lnTo>
                    <a:pt x="1022907" y="0"/>
                  </a:lnTo>
                  <a:lnTo>
                    <a:pt x="1022907" y="545354"/>
                  </a:lnTo>
                  <a:lnTo>
                    <a:pt x="0" y="545354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49688" y="5143500"/>
            <a:ext cx="6651123" cy="548393"/>
            <a:chOff x="0" y="0"/>
            <a:chExt cx="1400807" cy="11549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00807" cy="115498"/>
            </a:xfrm>
            <a:custGeom>
              <a:avLst/>
              <a:gdLst/>
              <a:ahLst/>
              <a:cxnLst/>
              <a:rect l="l" t="t" r="r" b="b"/>
              <a:pathLst>
                <a:path w="1400807" h="115498">
                  <a:moveTo>
                    <a:pt x="0" y="0"/>
                  </a:moveTo>
                  <a:lnTo>
                    <a:pt x="1400807" y="0"/>
                  </a:lnTo>
                  <a:lnTo>
                    <a:pt x="1400807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rcRect t="25116" r="5098" b="33458"/>
          <a:stretch>
            <a:fillRect/>
          </a:stretch>
        </p:blipFill>
        <p:spPr>
          <a:xfrm>
            <a:off x="9789526" y="5274465"/>
            <a:ext cx="875003" cy="286462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022757" y="5823399"/>
            <a:ext cx="5820590" cy="268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4"/>
              </a:lnSpc>
            </a:pPr>
            <a:r>
              <a:rPr lang="en-US" sz="2545">
                <a:solidFill>
                  <a:srgbClr val="FE8CFE"/>
                </a:solidFill>
                <a:latin typeface="Fira Code"/>
              </a:rPr>
              <a:t>export </a:t>
            </a:r>
            <a:r>
              <a:rPr lang="en-US" sz="2545">
                <a:solidFill>
                  <a:srgbClr val="2DBEB1"/>
                </a:solidFill>
                <a:latin typeface="Fira Code"/>
              </a:rPr>
              <a:t>interface 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IQueue {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enqueue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(item: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dequeue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size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isFull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84324" y="610764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Posições bem definidas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84324" y="6449723"/>
            <a:ext cx="802632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Tamanho se adapta à posição ocupada de maior índice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84324" y="6791800"/>
            <a:ext cx="8787824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Itens podem ser adicionados apenas no menor índice (zero)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4324" y="713058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Saída deve ser feita pelo maior índice ocupado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597487" y="1368440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Primeiro a Chegar Primeiro a Sair (PCPS)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97487" y="1695679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First In, First Out (FIFO)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55383" y="2818806"/>
            <a:ext cx="1872255" cy="1831641"/>
            <a:chOff x="0" y="0"/>
            <a:chExt cx="381954" cy="373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27638" y="2818806"/>
            <a:ext cx="1872255" cy="1831641"/>
            <a:chOff x="0" y="0"/>
            <a:chExt cx="381954" cy="373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9893" y="2818806"/>
            <a:ext cx="1872255" cy="1831641"/>
            <a:chOff x="0" y="0"/>
            <a:chExt cx="381954" cy="373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72147" y="2818806"/>
            <a:ext cx="1872255" cy="1831641"/>
            <a:chOff x="0" y="0"/>
            <a:chExt cx="381954" cy="373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56532" y="3387019"/>
            <a:ext cx="695216" cy="6952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61298" y="3387019"/>
            <a:ext cx="695216" cy="69521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66064" y="3387019"/>
            <a:ext cx="695216" cy="69521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0831" y="2694875"/>
            <a:ext cx="1872255" cy="1831641"/>
            <a:chOff x="0" y="0"/>
            <a:chExt cx="381954" cy="3736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94301" y="1097635"/>
            <a:ext cx="7616349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PILHA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2427600" y="2570549"/>
            <a:ext cx="1022628" cy="163293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269888">
            <a:off x="2446363" y="3168204"/>
            <a:ext cx="1022628" cy="163293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84324" y="610764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Posições bem definidas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4324" y="6449723"/>
            <a:ext cx="802632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Tamanho se adapta à posição ocupada de maior índice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4324" y="6791800"/>
            <a:ext cx="8787824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Itens podem ser adicionados apenas no menor índice (zero)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4324" y="713058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Saída deve ser feita pelo menor índice ocupado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97487" y="1368440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Primeiro a Chegar Último a Sair (PCUS)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97487" y="1695679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First In, Last Out (FILO)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239120" y="6099773"/>
            <a:ext cx="5388596" cy="2861344"/>
            <a:chOff x="0" y="0"/>
            <a:chExt cx="1000214" cy="53111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00214" cy="531114"/>
            </a:xfrm>
            <a:custGeom>
              <a:avLst/>
              <a:gdLst/>
              <a:ahLst/>
              <a:cxnLst/>
              <a:rect l="l" t="t" r="r" b="b"/>
              <a:pathLst>
                <a:path w="1000214" h="531114">
                  <a:moveTo>
                    <a:pt x="0" y="0"/>
                  </a:moveTo>
                  <a:lnTo>
                    <a:pt x="1000214" y="0"/>
                  </a:lnTo>
                  <a:lnTo>
                    <a:pt x="1000214" y="531114"/>
                  </a:lnTo>
                  <a:lnTo>
                    <a:pt x="0" y="5311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363057" y="5926797"/>
            <a:ext cx="5510852" cy="2938064"/>
            <a:chOff x="0" y="0"/>
            <a:chExt cx="1022907" cy="54535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22907" cy="545354"/>
            </a:xfrm>
            <a:custGeom>
              <a:avLst/>
              <a:gdLst/>
              <a:ahLst/>
              <a:cxnLst/>
              <a:rect l="l" t="t" r="r" b="b"/>
              <a:pathLst>
                <a:path w="1022907" h="545354">
                  <a:moveTo>
                    <a:pt x="0" y="0"/>
                  </a:moveTo>
                  <a:lnTo>
                    <a:pt x="1022907" y="0"/>
                  </a:lnTo>
                  <a:lnTo>
                    <a:pt x="1022907" y="545354"/>
                  </a:lnTo>
                  <a:lnTo>
                    <a:pt x="0" y="545354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388701" y="5926797"/>
            <a:ext cx="5485208" cy="444817"/>
            <a:chOff x="0" y="0"/>
            <a:chExt cx="1155251" cy="9368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55251" cy="93684"/>
            </a:xfrm>
            <a:custGeom>
              <a:avLst/>
              <a:gdLst/>
              <a:ahLst/>
              <a:cxnLst/>
              <a:rect l="l" t="t" r="r" b="b"/>
              <a:pathLst>
                <a:path w="1155251" h="93684">
                  <a:moveTo>
                    <a:pt x="0" y="0"/>
                  </a:moveTo>
                  <a:lnTo>
                    <a:pt x="1155251" y="0"/>
                  </a:lnTo>
                  <a:lnTo>
                    <a:pt x="1155251" y="93684"/>
                  </a:lnTo>
                  <a:lnTo>
                    <a:pt x="0" y="93684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rcRect t="25116" r="5098" b="33458"/>
          <a:stretch>
            <a:fillRect/>
          </a:stretch>
        </p:blipFill>
        <p:spPr>
          <a:xfrm>
            <a:off x="10478921" y="6035310"/>
            <a:ext cx="724992" cy="237351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672167" y="6474077"/>
            <a:ext cx="4340579" cy="2242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en-US" sz="2109">
                <a:solidFill>
                  <a:srgbClr val="FE8CFE"/>
                </a:solidFill>
                <a:latin typeface="Fira Code"/>
              </a:rPr>
              <a:t>export </a:t>
            </a:r>
            <a:r>
              <a:rPr lang="en-US" sz="2109">
                <a:solidFill>
                  <a:srgbClr val="2DBEB1"/>
                </a:solidFill>
                <a:latin typeface="Fira Code"/>
              </a:rPr>
              <a:t>interface 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IStack {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109">
                <a:solidFill>
                  <a:srgbClr val="F8BFA7"/>
                </a:solidFill>
                <a:latin typeface="Fira Code"/>
              </a:rPr>
              <a:t>push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(item: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109">
                <a:solidFill>
                  <a:srgbClr val="F8BFA7"/>
                </a:solidFill>
                <a:latin typeface="Fira Code"/>
              </a:rPr>
              <a:t>pop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109">
                <a:solidFill>
                  <a:srgbClr val="F8BFA7"/>
                </a:solidFill>
                <a:latin typeface="Fira Code"/>
              </a:rPr>
              <a:t>size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109">
                <a:solidFill>
                  <a:srgbClr val="F8BFA7"/>
                </a:solidFill>
                <a:latin typeface="Fira Code"/>
              </a:rPr>
              <a:t>isFull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4072" y="3357562"/>
            <a:ext cx="11299867" cy="319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9"/>
              </a:lnSpc>
            </a:pPr>
            <a:r>
              <a:rPr lang="en-US" sz="18600">
                <a:solidFill>
                  <a:srgbClr val="000000"/>
                </a:solidFill>
                <a:latin typeface="Bebas Neue Bold"/>
              </a:rPr>
              <a:t>OBRIGADO!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3501810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 </a:t>
            </a:r>
          </a:p>
        </p:txBody>
      </p:sp>
      <p:sp>
        <p:nvSpPr>
          <p:cNvPr id="4" name="AutoShape 4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169118" y="946326"/>
            <a:ext cx="1090182" cy="277427"/>
            <a:chOff x="0" y="0"/>
            <a:chExt cx="1453576" cy="369903"/>
          </a:xfrm>
        </p:grpSpPr>
        <p:grpSp>
          <p:nvGrpSpPr>
            <p:cNvPr id="7" name="Group 7"/>
            <p:cNvGrpSpPr/>
            <p:nvPr/>
          </p:nvGrpSpPr>
          <p:grpSpPr>
            <a:xfrm>
              <a:off x="1083673" y="0"/>
              <a:ext cx="369903" cy="36990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1837" y="0"/>
              <a:ext cx="369903" cy="36990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369903" cy="36990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028700" y="8724357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57501" y="8603627"/>
            <a:ext cx="3501810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Rafael Corrêa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01421" y="525804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40" name="Freeform 40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9311398" y="2793257"/>
            <a:ext cx="5529446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Baseado na interação entre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objetos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5805" y="4467738"/>
            <a:ext cx="7558279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Utiliza de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abstrações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para solucionar problemas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15805" y="5137163"/>
            <a:ext cx="7006171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Busca poupar código através da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herança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classes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15805" y="6683737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Typescript, C#, Java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</p:spTree>
    <p:extLst>
      <p:ext uri="{BB962C8B-B14F-4D97-AF65-F5344CB8AC3E}">
        <p14:creationId xmlns:p14="http://schemas.microsoft.com/office/powerpoint/2010/main" val="224369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26534" y="5353070"/>
            <a:ext cx="6262480" cy="19812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93451" y="7276948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9924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93451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SIMULAÇÃO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3451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93451" y="7817863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CLASSES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648923"/>
            <a:ext cx="6896279" cy="6805469"/>
            <a:chOff x="0" y="0"/>
            <a:chExt cx="9195039" cy="907395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195039" cy="9073959"/>
              <a:chOff x="0" y="0"/>
              <a:chExt cx="9094397" cy="89746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030897" cy="8911142"/>
              </a:xfrm>
              <a:custGeom>
                <a:avLst/>
                <a:gdLst/>
                <a:ahLst/>
                <a:cxnLst/>
                <a:rect l="l" t="t" r="r" b="b"/>
                <a:pathLst>
                  <a:path w="9030897" h="8911142">
                    <a:moveTo>
                      <a:pt x="8938187" y="8911142"/>
                    </a:moveTo>
                    <a:lnTo>
                      <a:pt x="92710" y="8911142"/>
                    </a:lnTo>
                    <a:cubicBezTo>
                      <a:pt x="41910" y="8911142"/>
                      <a:pt x="0" y="8869232"/>
                      <a:pt x="0" y="88184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936917" y="0"/>
                    </a:lnTo>
                    <a:cubicBezTo>
                      <a:pt x="8987717" y="0"/>
                      <a:pt x="9029627" y="41910"/>
                      <a:pt x="9029627" y="92710"/>
                    </a:cubicBezTo>
                    <a:lnTo>
                      <a:pt x="9029627" y="8817163"/>
                    </a:lnTo>
                    <a:cubicBezTo>
                      <a:pt x="9030897" y="8869232"/>
                      <a:pt x="8988987" y="8911142"/>
                      <a:pt x="8938187" y="8911142"/>
                    </a:cubicBezTo>
                    <a:close/>
                  </a:path>
                </a:pathLst>
              </a:custGeom>
              <a:solidFill>
                <a:srgbClr val="F7F2ED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9094398" cy="8974642"/>
              </a:xfrm>
              <a:custGeom>
                <a:avLst/>
                <a:gdLst/>
                <a:ahLst/>
                <a:cxnLst/>
                <a:rect l="l" t="t" r="r" b="b"/>
                <a:pathLst>
                  <a:path w="9094398" h="8974642">
                    <a:moveTo>
                      <a:pt x="8969937" y="59690"/>
                    </a:moveTo>
                    <a:cubicBezTo>
                      <a:pt x="9005497" y="59690"/>
                      <a:pt x="9034707" y="88900"/>
                      <a:pt x="9034707" y="124460"/>
                    </a:cubicBezTo>
                    <a:lnTo>
                      <a:pt x="9034707" y="8850182"/>
                    </a:lnTo>
                    <a:cubicBezTo>
                      <a:pt x="9034707" y="8885742"/>
                      <a:pt x="9005497" y="8914952"/>
                      <a:pt x="8969937" y="8914952"/>
                    </a:cubicBezTo>
                    <a:lnTo>
                      <a:pt x="124460" y="8914952"/>
                    </a:lnTo>
                    <a:cubicBezTo>
                      <a:pt x="88900" y="8914952"/>
                      <a:pt x="59690" y="8885742"/>
                      <a:pt x="59690" y="88501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969937" y="59690"/>
                    </a:lnTo>
                    <a:moveTo>
                      <a:pt x="896993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50182"/>
                    </a:lnTo>
                    <a:cubicBezTo>
                      <a:pt x="0" y="8918763"/>
                      <a:pt x="55880" y="8974642"/>
                      <a:pt x="124460" y="8974642"/>
                    </a:cubicBezTo>
                    <a:lnTo>
                      <a:pt x="8969937" y="8974642"/>
                    </a:lnTo>
                    <a:cubicBezTo>
                      <a:pt x="9038517" y="8974642"/>
                      <a:pt x="9094398" y="8918763"/>
                      <a:pt x="9094398" y="8850182"/>
                    </a:cubicBezTo>
                    <a:lnTo>
                      <a:pt x="9094398" y="124460"/>
                    </a:lnTo>
                    <a:cubicBezTo>
                      <a:pt x="9094398" y="55880"/>
                      <a:pt x="9038517" y="0"/>
                      <a:pt x="896993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72352" y="543669"/>
              <a:ext cx="3675372" cy="25700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10747" y="2107224"/>
              <a:ext cx="3585244" cy="267514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684590" y="4109237"/>
              <a:ext cx="3863135" cy="2580338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22147" y="5956420"/>
              <a:ext cx="3762443" cy="281031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914592" y="7886843"/>
              <a:ext cx="1919614" cy="95980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433514" y="775735"/>
              <a:ext cx="1370553" cy="99193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581912" flipV="1">
              <a:off x="4514882" y="3226274"/>
              <a:ext cx="1370553" cy="991937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215786" y="5130330"/>
              <a:ext cx="1370553" cy="991937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0493451" y="2510807"/>
            <a:ext cx="694090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A POO tem como objetivo simular PROCESSOS REAIS a partir da ABSTRAÇÃO de elementos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93451" y="5067300"/>
            <a:ext cx="7174316" cy="170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representações dos elementos contidos no processo a ser simulado. São utilizados para INTERAGIREM com outros objetod SIMULANDO o processo real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93451" y="8411398"/>
            <a:ext cx="694090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ABSTRAÇÕES aplicadas aos OBJETOS. Um objeto é a forma "CONCRETA" de uma classe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830954" y="8143206"/>
            <a:ext cx="6055126" cy="1795549"/>
            <a:chOff x="0" y="0"/>
            <a:chExt cx="24230031" cy="7185020"/>
          </a:xfrm>
        </p:grpSpPr>
        <p:sp>
          <p:nvSpPr>
            <p:cNvPr id="28" name="Freeform 28"/>
            <p:cNvSpPr/>
            <p:nvPr/>
          </p:nvSpPr>
          <p:spPr>
            <a:xfrm>
              <a:off x="31750" y="31750"/>
              <a:ext cx="24166531" cy="7121520"/>
            </a:xfrm>
            <a:custGeom>
              <a:avLst/>
              <a:gdLst/>
              <a:ahLst/>
              <a:cxnLst/>
              <a:rect l="l" t="t" r="r" b="b"/>
              <a:pathLst>
                <a:path w="24166531" h="7121520">
                  <a:moveTo>
                    <a:pt x="24073820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072551" y="0"/>
                  </a:lnTo>
                  <a:cubicBezTo>
                    <a:pt x="24123351" y="0"/>
                    <a:pt x="24165261" y="41910"/>
                    <a:pt x="24165261" y="92710"/>
                  </a:cubicBezTo>
                  <a:lnTo>
                    <a:pt x="24165261" y="7027540"/>
                  </a:lnTo>
                  <a:cubicBezTo>
                    <a:pt x="24166531" y="7079611"/>
                    <a:pt x="24124620" y="7121520"/>
                    <a:pt x="24073820" y="7121520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4230031" cy="7185020"/>
            </a:xfrm>
            <a:custGeom>
              <a:avLst/>
              <a:gdLst/>
              <a:ahLst/>
              <a:cxnLst/>
              <a:rect l="l" t="t" r="r" b="b"/>
              <a:pathLst>
                <a:path w="24230031" h="7185020">
                  <a:moveTo>
                    <a:pt x="24105570" y="59690"/>
                  </a:moveTo>
                  <a:cubicBezTo>
                    <a:pt x="24141131" y="59690"/>
                    <a:pt x="24170340" y="88900"/>
                    <a:pt x="24170340" y="124460"/>
                  </a:cubicBezTo>
                  <a:lnTo>
                    <a:pt x="24170340" y="7060561"/>
                  </a:lnTo>
                  <a:cubicBezTo>
                    <a:pt x="24170340" y="7096120"/>
                    <a:pt x="24141131" y="7125330"/>
                    <a:pt x="24105570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105570" y="59690"/>
                  </a:lnTo>
                  <a:moveTo>
                    <a:pt x="241055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24105570" y="7185020"/>
                  </a:lnTo>
                  <a:cubicBezTo>
                    <a:pt x="24174151" y="7185020"/>
                    <a:pt x="24230031" y="7129140"/>
                    <a:pt x="24230031" y="7060561"/>
                  </a:cubicBezTo>
                  <a:lnTo>
                    <a:pt x="24230031" y="124460"/>
                  </a:lnTo>
                  <a:cubicBezTo>
                    <a:pt x="24230031" y="55880"/>
                    <a:pt x="24174151" y="0"/>
                    <a:pt x="241055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4044528" y="8365117"/>
            <a:ext cx="5627978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Para SIMULAR um processo real, é necessário abstraí-lo a ponto de ser representado por CLASSES e OBJETOS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312" b="17423"/>
          <a:stretch>
            <a:fillRect/>
          </a:stretch>
        </p:blipFill>
        <p:spPr>
          <a:xfrm>
            <a:off x="6232154" y="2679403"/>
            <a:ext cx="6107262" cy="63258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sp>
        <p:nvSpPr>
          <p:cNvPr id="4" name="TextBox 53">
            <a:extLst>
              <a:ext uri="{FF2B5EF4-FFF2-40B4-BE49-F238E27FC236}">
                <a16:creationId xmlns:a16="http://schemas.microsoft.com/office/drawing/2014/main" id="{94882892-341E-F256-DCEA-422FD3E79A35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291099" y="3755745"/>
            <a:ext cx="2939648" cy="3677286"/>
            <a:chOff x="0" y="0"/>
            <a:chExt cx="3919531" cy="49030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24312" b="17423"/>
          <a:stretch>
            <a:fillRect/>
          </a:stretch>
        </p:blipFill>
        <p:spPr>
          <a:xfrm>
            <a:off x="3036738" y="2679403"/>
            <a:ext cx="6107262" cy="6325872"/>
          </a:xfrm>
          <a:prstGeom prst="rect">
            <a:avLst/>
          </a:prstGeom>
        </p:spPr>
      </p:pic>
      <p:sp>
        <p:nvSpPr>
          <p:cNvPr id="13" name="TextBox 53">
            <a:extLst>
              <a:ext uri="{FF2B5EF4-FFF2-40B4-BE49-F238E27FC236}">
                <a16:creationId xmlns:a16="http://schemas.microsoft.com/office/drawing/2014/main" id="{1B748B4A-64F8-EB2E-5617-A16C85409199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1805</Words>
  <Application>Microsoft Office PowerPoint</Application>
  <PresentationFormat>Personalizar</PresentationFormat>
  <Paragraphs>474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6" baseType="lpstr">
      <vt:lpstr>Glacial Indifference</vt:lpstr>
      <vt:lpstr>Garet Bold</vt:lpstr>
      <vt:lpstr>Calibri</vt:lpstr>
      <vt:lpstr>Poppins Bold</vt:lpstr>
      <vt:lpstr>Bebas Neue</vt:lpstr>
      <vt:lpstr>Montserrat</vt:lpstr>
      <vt:lpstr>Bebas Neue Bold</vt:lpstr>
      <vt:lpstr>Montserrat Bold</vt:lpstr>
      <vt:lpstr>Brittany</vt:lpstr>
      <vt:lpstr>Poppins</vt:lpstr>
      <vt:lpstr>Fira Code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#6 - Introdução à Orientação a Objetos - Revisão</dc:title>
  <cp:lastModifiedBy>Rafael Correa Alves</cp:lastModifiedBy>
  <cp:revision>7</cp:revision>
  <dcterms:created xsi:type="dcterms:W3CDTF">2006-08-16T00:00:00Z</dcterms:created>
  <dcterms:modified xsi:type="dcterms:W3CDTF">2023-02-27T20:05:38Z</dcterms:modified>
  <dc:identifier>DAFKLn1OUoY</dc:identifier>
</cp:coreProperties>
</file>